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2.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omments/comment3.xml" ContentType="application/vnd.openxmlformats-officedocument.presentationml.comment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82" r:id="rId21"/>
    <p:sldId id="275" r:id="rId22"/>
    <p:sldId id="276" r:id="rId23"/>
    <p:sldId id="284" r:id="rId24"/>
    <p:sldId id="277" r:id="rId25"/>
    <p:sldId id="283" r:id="rId26"/>
    <p:sldId id="278" r:id="rId27"/>
    <p:sldId id="279" r:id="rId28"/>
    <p:sldId id="280" r:id="rId29"/>
    <p:sldId id="281" r:id="rId30"/>
  </p:sldIdLst>
  <p:sldSz cx="9144000" cy="5143500" type="screen16x9"/>
  <p:notesSz cx="6858000" cy="9144000"/>
  <p:embeddedFontLst>
    <p:embeddedFont>
      <p:font typeface="Abril Fatface" panose="020B0604020202020204" charset="0"/>
      <p:regular r:id="rId32"/>
    </p:embeddedFont>
    <p:embeddedFont>
      <p:font typeface="Calibri" panose="020F0502020204030204" pitchFamily="34" charset="0"/>
      <p:regular r:id="rId33"/>
      <p:bold r:id="rId34"/>
      <p:italic r:id="rId35"/>
      <p:boldItalic r:id="rId36"/>
    </p:embeddedFont>
    <p:embeddedFont>
      <p:font typeface="Montserrat" panose="020B0604020202020204" charset="0"/>
      <p:regular r:id="rId37"/>
      <p:bold r:id="rId38"/>
      <p:italic r:id="rId39"/>
      <p:boldItalic r:id="rId40"/>
    </p:embeddedFont>
    <p:embeddedFont>
      <p:font typeface="Oswald" panose="020B0604020202020204" charset="0"/>
      <p:regular r:id="rId41"/>
      <p:bold r:id="rId42"/>
    </p:embeddedFont>
    <p:embeddedFont>
      <p:font typeface="Playfair Display" panose="020B0604020202020204" charset="0"/>
      <p:regular r:id="rId43"/>
      <p:bold r:id="rId44"/>
      <p:italic r:id="rId45"/>
      <p:boldItalic r:id="rId46"/>
    </p:embeddedFont>
    <p:embeddedFont>
      <p:font typeface="Questrial" panose="020B0604020202020204" charset="0"/>
      <p:regular r:id="rId47"/>
    </p:embeddedFont>
    <p:embeddedFont>
      <p:font typeface="Verdana" panose="020B0604030504040204" pitchFamily="3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hil Valani" initials="" lastIdx="3" clrIdx="0"/>
  <p:cmAuthor id="1" name="Areeba Ali Nizar" initials="" lastIdx="4" clrIdx="1"/>
  <p:cmAuthor id="2" name="Inaya VIRANI" initials=""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0.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20.fntdata"/><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3-27T05:21:48.456" idx="1">
    <p:pos x="6000" y="0"/>
    <p:text>_Marked as resolved_</p:text>
  </p:cm>
  <p:cm authorId="1" dt="2019-03-27T05:45:53.649" idx="2">
    <p:pos x="6000" y="0"/>
    <p:text>_Re-opened_</p:text>
  </p:cm>
  <p:cm authorId="1" dt="2019-03-27T05:46:07.072" idx="3">
    <p:pos x="6000" y="0"/>
    <p:text>_Marked as resolved_</p:text>
  </p:cm>
  <p:cm authorId="0" dt="2019-03-27T05:46:11.971" idx="1">
    <p:pos x="6000" y="0"/>
    <p:text>Can you add a slide on hydrophobic and hydrophilic after this? and then we can also show the magic sand demonstration</p:text>
  </p:cm>
  <p:cm authorId="1" dt="2019-03-27T05:46:11.971" idx="4">
    <p:pos x="6000" y="0"/>
    <p:text>_Re-opened_</p:text>
  </p:cm>
</p:cmLst>
</file>

<file path=ppt/comments/comment2.xml><?xml version="1.0" encoding="utf-8"?>
<p:cmLst xmlns:a="http://schemas.openxmlformats.org/drawingml/2006/main" xmlns:r="http://schemas.openxmlformats.org/officeDocument/2006/relationships" xmlns:p="http://schemas.openxmlformats.org/presentationml/2006/main">
  <p:cm authorId="2" dt="2019-03-11T08:48:11.132" idx="1">
    <p:pos x="6000" y="0"/>
    <p:text>_Marked as resolved_</p:text>
  </p:cm>
  <p:cm authorId="0" dt="2019-03-11T08:48:41.338" idx="2">
    <p:pos x="6000" y="0"/>
    <p:text>How about doing a live demo for this?</p:text>
  </p:cm>
  <p:cm authorId="2" dt="2019-03-11T08:48:41.338" idx="2">
    <p:pos x="6000" y="0"/>
    <p:text>_Re-opened_
We can do a quick demo of the oil and water</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9-03-10T07:26:13.025" idx="3">
    <p:pos x="6000" y="0"/>
    <p:text>Again, we will keep this only for the older kids so pls have it at the end</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742e3e7cd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g742e3e7cd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3cf2be92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3cf2be92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cbab3a369_1_2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cbab3a369_1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3cf2be928_2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3cf2be928_2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3cf2be928_2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3cf2be928_2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54a01def3a_2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54a01def3a_2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52098cffd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52098cffd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52098cffd5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52098cffd5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d4400e736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d4400e736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55edbd42a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55edbd42a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52098cffd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52098cffd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3cf2be8c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3cf2be8c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3cf2be8c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3cf2be8c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3cf2be8c1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3cf2be8c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3cf2be8c1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3cf2be8c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3cf2be8c1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3cf2be8c1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3cf2be928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3cf2be928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d4400e736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d4400e736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3cf2be928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33cf2be928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3cf2be928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33cf2be928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86011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cb9a3abeb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cb9a3abeb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742e3e7c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742e3e7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742e3e7c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742e3e7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88618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55ee87726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55ee87726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55edbd42ae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55edbd42a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742e3e7cd_1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742e3e7cd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3cf2be928_2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3cf2be928_2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cb9a3abeb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cb9a3abe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lstStyle>
            <a:lvl1pPr lvl="0" algn="ctr">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highlight>
                  <a:schemeClr val="lt1"/>
                </a:highlight>
              </a:defRPr>
            </a:lvl1pPr>
            <a:lvl2pPr marL="914400" lvl="1" indent="-317500">
              <a:spcBef>
                <a:spcPts val="1600"/>
              </a:spcBef>
              <a:spcAft>
                <a:spcPts val="0"/>
              </a:spcAft>
              <a:buSzPts val="1400"/>
              <a:buChar char="○"/>
              <a:defRPr>
                <a:highlight>
                  <a:schemeClr val="lt1"/>
                </a:highlight>
              </a:defRPr>
            </a:lvl2pPr>
            <a:lvl3pPr marL="1371600" lvl="2" indent="-317500">
              <a:spcBef>
                <a:spcPts val="1600"/>
              </a:spcBef>
              <a:spcAft>
                <a:spcPts val="0"/>
              </a:spcAft>
              <a:buSzPts val="1400"/>
              <a:buChar char="■"/>
              <a:defRPr>
                <a:highlight>
                  <a:schemeClr val="lt1"/>
                </a:highlight>
              </a:defRPr>
            </a:lvl3pPr>
            <a:lvl4pPr marL="1828800" lvl="3" indent="-317500">
              <a:spcBef>
                <a:spcPts val="1600"/>
              </a:spcBef>
              <a:spcAft>
                <a:spcPts val="0"/>
              </a:spcAft>
              <a:buSzPts val="1400"/>
              <a:buChar char="●"/>
              <a:defRPr>
                <a:highlight>
                  <a:schemeClr val="lt1"/>
                </a:highlight>
              </a:defRPr>
            </a:lvl4pPr>
            <a:lvl5pPr marL="2286000" lvl="4" indent="-317500">
              <a:spcBef>
                <a:spcPts val="1600"/>
              </a:spcBef>
              <a:spcAft>
                <a:spcPts val="0"/>
              </a:spcAft>
              <a:buSzPts val="1400"/>
              <a:buChar char="○"/>
              <a:defRPr>
                <a:highlight>
                  <a:schemeClr val="lt1"/>
                </a:highlight>
              </a:defRPr>
            </a:lvl5pPr>
            <a:lvl6pPr marL="2743200" lvl="5" indent="-317500">
              <a:spcBef>
                <a:spcPts val="1600"/>
              </a:spcBef>
              <a:spcAft>
                <a:spcPts val="0"/>
              </a:spcAft>
              <a:buSzPts val="1400"/>
              <a:buChar char="■"/>
              <a:defRPr>
                <a:highlight>
                  <a:schemeClr val="lt1"/>
                </a:highlight>
              </a:defRPr>
            </a:lvl6pPr>
            <a:lvl7pPr marL="3200400" lvl="6" indent="-317500">
              <a:spcBef>
                <a:spcPts val="1600"/>
              </a:spcBef>
              <a:spcAft>
                <a:spcPts val="0"/>
              </a:spcAft>
              <a:buSzPts val="1400"/>
              <a:buChar char="●"/>
              <a:defRPr>
                <a:highlight>
                  <a:schemeClr val="lt1"/>
                </a:highlight>
              </a:defRPr>
            </a:lvl7pPr>
            <a:lvl8pPr marL="3657600" lvl="7" indent="-317500">
              <a:spcBef>
                <a:spcPts val="1600"/>
              </a:spcBef>
              <a:spcAft>
                <a:spcPts val="0"/>
              </a:spcAft>
              <a:buSzPts val="1400"/>
              <a:buChar char="○"/>
              <a:defRPr>
                <a:highlight>
                  <a:schemeClr val="lt1"/>
                </a:highlight>
              </a:defRPr>
            </a:lvl8pPr>
            <a:lvl9pPr marL="4114800" lvl="8" indent="-317500">
              <a:spcBef>
                <a:spcPts val="1600"/>
              </a:spcBef>
              <a:spcAft>
                <a:spcPts val="160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highlight>
                  <a:schemeClr val="dk1"/>
                </a:highlight>
              </a:defRPr>
            </a:lvl1pPr>
            <a:lvl2pPr marL="914400" lvl="1" indent="-317500" algn="ctr">
              <a:spcBef>
                <a:spcPts val="1600"/>
              </a:spcBef>
              <a:spcAft>
                <a:spcPts val="0"/>
              </a:spcAft>
              <a:buSzPts val="1400"/>
              <a:buChar char="○"/>
              <a:defRPr>
                <a:highlight>
                  <a:schemeClr val="dk1"/>
                </a:highlight>
              </a:defRPr>
            </a:lvl2pPr>
            <a:lvl3pPr marL="1371600" lvl="2" indent="-317500" algn="ctr">
              <a:spcBef>
                <a:spcPts val="1600"/>
              </a:spcBef>
              <a:spcAft>
                <a:spcPts val="0"/>
              </a:spcAft>
              <a:buSzPts val="1400"/>
              <a:buChar char="■"/>
              <a:defRPr>
                <a:highlight>
                  <a:schemeClr val="dk1"/>
                </a:highlight>
              </a:defRPr>
            </a:lvl3pPr>
            <a:lvl4pPr marL="1828800" lvl="3" indent="-317500" algn="ctr">
              <a:spcBef>
                <a:spcPts val="1600"/>
              </a:spcBef>
              <a:spcAft>
                <a:spcPts val="0"/>
              </a:spcAft>
              <a:buSzPts val="1400"/>
              <a:buChar char="●"/>
              <a:defRPr>
                <a:highlight>
                  <a:schemeClr val="dk1"/>
                </a:highlight>
              </a:defRPr>
            </a:lvl4pPr>
            <a:lvl5pPr marL="2286000" lvl="4" indent="-317500" algn="ctr">
              <a:spcBef>
                <a:spcPts val="1600"/>
              </a:spcBef>
              <a:spcAft>
                <a:spcPts val="0"/>
              </a:spcAft>
              <a:buSzPts val="1400"/>
              <a:buChar char="○"/>
              <a:defRPr>
                <a:highlight>
                  <a:schemeClr val="dk1"/>
                </a:highlight>
              </a:defRPr>
            </a:lvl5pPr>
            <a:lvl6pPr marL="2743200" lvl="5" indent="-317500" algn="ctr">
              <a:spcBef>
                <a:spcPts val="1600"/>
              </a:spcBef>
              <a:spcAft>
                <a:spcPts val="0"/>
              </a:spcAft>
              <a:buSzPts val="1400"/>
              <a:buChar char="■"/>
              <a:defRPr>
                <a:highlight>
                  <a:schemeClr val="dk1"/>
                </a:highlight>
              </a:defRPr>
            </a:lvl6pPr>
            <a:lvl7pPr marL="3200400" lvl="6" indent="-317500" algn="ctr">
              <a:spcBef>
                <a:spcPts val="1600"/>
              </a:spcBef>
              <a:spcAft>
                <a:spcPts val="0"/>
              </a:spcAft>
              <a:buSzPts val="1400"/>
              <a:buChar char="●"/>
              <a:defRPr>
                <a:highlight>
                  <a:schemeClr val="dk1"/>
                </a:highlight>
              </a:defRPr>
            </a:lvl7pPr>
            <a:lvl8pPr marL="3657600" lvl="7" indent="-317500" algn="ctr">
              <a:spcBef>
                <a:spcPts val="1600"/>
              </a:spcBef>
              <a:spcAft>
                <a:spcPts val="0"/>
              </a:spcAft>
              <a:buSzPts val="1400"/>
              <a:buChar char="○"/>
              <a:defRPr>
                <a:highlight>
                  <a:schemeClr val="dk1"/>
                </a:highlight>
              </a:defRPr>
            </a:lvl8pPr>
            <a:lvl9pPr marL="4114800" lvl="8" indent="-317500" algn="ctr">
              <a:spcBef>
                <a:spcPts val="1600"/>
              </a:spcBef>
              <a:spcAft>
                <a:spcPts val="1600"/>
              </a:spcAft>
              <a:buSzPts val="1400"/>
              <a:buChar char="■"/>
              <a:defRPr>
                <a:highlight>
                  <a:schemeClr val="dk1"/>
                </a:highlight>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comments" Target="../comments/commen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gif"/></Relationships>
</file>

<file path=ppt/slides/_rels/slide17.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1.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3.gif"/></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comments" Target="../comments/comment3.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a:spLocks noGrp="1"/>
          </p:cNvSpPr>
          <p:nvPr>
            <p:ph type="ctrTitle"/>
          </p:nvPr>
        </p:nvSpPr>
        <p:spPr>
          <a:xfrm>
            <a:off x="0" y="1933475"/>
            <a:ext cx="6984900" cy="111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000">
                <a:solidFill>
                  <a:srgbClr val="FFFFFF"/>
                </a:solidFill>
              </a:rPr>
              <a:t>Surface Tension</a:t>
            </a:r>
            <a:endParaRPr sz="6000">
              <a:solidFill>
                <a:srgbClr val="000000"/>
              </a:solidFill>
            </a:endParaRPr>
          </a:p>
        </p:txBody>
      </p:sp>
      <p:sp>
        <p:nvSpPr>
          <p:cNvPr id="59" name="Google Shape;59;p13"/>
          <p:cNvSpPr txBox="1">
            <a:spLocks noGrp="1"/>
          </p:cNvSpPr>
          <p:nvPr>
            <p:ph type="subTitle" idx="1"/>
          </p:nvPr>
        </p:nvSpPr>
        <p:spPr>
          <a:xfrm>
            <a:off x="0" y="3153588"/>
            <a:ext cx="49101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Questrial"/>
                <a:ea typeface="Questrial"/>
                <a:cs typeface="Questrial"/>
                <a:sym typeface="Questrial"/>
              </a:rPr>
              <a:t>B</a:t>
            </a:r>
            <a:r>
              <a:rPr lang="en" sz="2400">
                <a:latin typeface="Questrial"/>
                <a:ea typeface="Questrial"/>
                <a:cs typeface="Questrial"/>
                <a:sym typeface="Questrial"/>
              </a:rPr>
              <a:t>y</a:t>
            </a:r>
            <a:r>
              <a:rPr lang="en">
                <a:latin typeface="Questrial"/>
                <a:ea typeface="Questrial"/>
                <a:cs typeface="Questrial"/>
                <a:sym typeface="Questrial"/>
              </a:rPr>
              <a:t> Inaya &amp; Areeba </a:t>
            </a:r>
            <a:endParaRPr>
              <a:latin typeface="Questrial"/>
              <a:ea typeface="Questrial"/>
              <a:cs typeface="Questrial"/>
              <a:sym typeface="Questrial"/>
            </a:endParaRPr>
          </a:p>
        </p:txBody>
      </p:sp>
      <p:cxnSp>
        <p:nvCxnSpPr>
          <p:cNvPr id="60" name="Google Shape;60;p13"/>
          <p:cNvCxnSpPr/>
          <p:nvPr/>
        </p:nvCxnSpPr>
        <p:spPr>
          <a:xfrm>
            <a:off x="615150" y="2998025"/>
            <a:ext cx="500400" cy="0"/>
          </a:xfrm>
          <a:prstGeom prst="straightConnector1">
            <a:avLst/>
          </a:prstGeom>
          <a:noFill/>
          <a:ln w="19050" cap="flat" cmpd="sng">
            <a:solidFill>
              <a:schemeClr val="lt1"/>
            </a:solidFill>
            <a:prstDash val="solid"/>
            <a:round/>
            <a:headEnd type="none" w="med" len="med"/>
            <a:tailEnd type="none" w="med" len="med"/>
          </a:ln>
        </p:spPr>
      </p:cxnSp>
      <p:pic>
        <p:nvPicPr>
          <p:cNvPr id="61" name="Google Shape;61;p13"/>
          <p:cNvPicPr preferRelativeResize="0"/>
          <p:nvPr/>
        </p:nvPicPr>
        <p:blipFill>
          <a:blip r:embed="rId3">
            <a:alphaModFix/>
          </a:blip>
          <a:stretch>
            <a:fillRect/>
          </a:stretch>
        </p:blipFill>
        <p:spPr>
          <a:xfrm rot="-230844">
            <a:off x="5496311" y="167510"/>
            <a:ext cx="2285303" cy="1522037"/>
          </a:xfrm>
          <a:prstGeom prst="rect">
            <a:avLst/>
          </a:prstGeom>
          <a:noFill/>
          <a:ln w="19050" cap="flat" cmpd="sng">
            <a:solidFill>
              <a:srgbClr val="A4C2F4"/>
            </a:solidFill>
            <a:prstDash val="solid"/>
            <a:round/>
            <a:headEnd type="none" w="sm" len="sm"/>
            <a:tailEnd type="none" w="sm" len="sm"/>
          </a:ln>
        </p:spPr>
      </p:pic>
      <p:pic>
        <p:nvPicPr>
          <p:cNvPr id="62" name="Google Shape;62;p13"/>
          <p:cNvPicPr preferRelativeResize="0"/>
          <p:nvPr/>
        </p:nvPicPr>
        <p:blipFill>
          <a:blip r:embed="rId4">
            <a:alphaModFix/>
          </a:blip>
          <a:stretch>
            <a:fillRect/>
          </a:stretch>
        </p:blipFill>
        <p:spPr>
          <a:xfrm>
            <a:off x="-52375" y="3294100"/>
            <a:ext cx="9144000" cy="1849400"/>
          </a:xfrm>
          <a:prstGeom prst="rect">
            <a:avLst/>
          </a:prstGeom>
          <a:noFill/>
          <a:ln>
            <a:noFill/>
          </a:ln>
        </p:spPr>
      </p:pic>
      <p:sp>
        <p:nvSpPr>
          <p:cNvPr id="63" name="Google Shape;63;p13"/>
          <p:cNvSpPr txBox="1"/>
          <p:nvPr/>
        </p:nvSpPr>
        <p:spPr>
          <a:xfrm>
            <a:off x="1438850" y="4192925"/>
            <a:ext cx="6033900" cy="70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b="1">
                <a:latin typeface="Questrial"/>
                <a:ea typeface="Questrial"/>
                <a:cs typeface="Questrial"/>
                <a:sym typeface="Questrial"/>
              </a:rPr>
              <a:t>The only good kind of Tension: SURFACE TENSION!!!!!</a:t>
            </a:r>
            <a:r>
              <a:rPr lang="en" sz="1700" b="1">
                <a:latin typeface="Playfair Display"/>
                <a:ea typeface="Playfair Display"/>
                <a:cs typeface="Playfair Display"/>
                <a:sym typeface="Playfair Display"/>
              </a:rPr>
              <a:t>  </a:t>
            </a:r>
            <a:endParaRPr sz="1700" b="1">
              <a:latin typeface="Playfair Display"/>
              <a:ea typeface="Playfair Display"/>
              <a:cs typeface="Playfair Display"/>
              <a:sym typeface="Playfair Display"/>
            </a:endParaRPr>
          </a:p>
        </p:txBody>
      </p:sp>
      <p:pic>
        <p:nvPicPr>
          <p:cNvPr id="64" name="Google Shape;64;p13"/>
          <p:cNvPicPr preferRelativeResize="0"/>
          <p:nvPr/>
        </p:nvPicPr>
        <p:blipFill>
          <a:blip r:embed="rId5">
            <a:alphaModFix/>
          </a:blip>
          <a:stretch>
            <a:fillRect/>
          </a:stretch>
        </p:blipFill>
        <p:spPr>
          <a:xfrm>
            <a:off x="0" y="1933475"/>
            <a:ext cx="5169276" cy="1114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3" name="Meet the Jesus Christ Lizard  Worlds Deadliest">
            <a:hlinkClick r:id="" action="ppaction://media"/>
            <a:extLst>
              <a:ext uri="{FF2B5EF4-FFF2-40B4-BE49-F238E27FC236}">
                <a16:creationId xmlns:a16="http://schemas.microsoft.com/office/drawing/2014/main" id="{CDC3FE95-661F-4E13-9E8E-3764130D4B5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04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15"/>
          <p:cNvPicPr preferRelativeResize="0"/>
          <p:nvPr/>
        </p:nvPicPr>
        <p:blipFill rotWithShape="1">
          <a:blip r:embed="rId3">
            <a:alphaModFix/>
          </a:blip>
          <a:srcRect b="24092"/>
          <a:stretch/>
        </p:blipFill>
        <p:spPr>
          <a:xfrm>
            <a:off x="0" y="0"/>
            <a:ext cx="9144000" cy="5143500"/>
          </a:xfrm>
          <a:prstGeom prst="rect">
            <a:avLst/>
          </a:prstGeom>
          <a:noFill/>
          <a:ln>
            <a:noFill/>
          </a:ln>
        </p:spPr>
      </p:pic>
      <p:sp>
        <p:nvSpPr>
          <p:cNvPr id="76" name="Google Shape;7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What is Surface Tension</a:t>
            </a:r>
            <a:endParaRPr sz="3600"/>
          </a:p>
        </p:txBody>
      </p:sp>
      <p:sp>
        <p:nvSpPr>
          <p:cNvPr id="77" name="Google Shape;77;p15"/>
          <p:cNvSpPr txBox="1">
            <a:spLocks noGrp="1"/>
          </p:cNvSpPr>
          <p:nvPr>
            <p:ph type="body" idx="1"/>
          </p:nvPr>
        </p:nvSpPr>
        <p:spPr>
          <a:xfrm>
            <a:off x="177800" y="1358100"/>
            <a:ext cx="7907100" cy="3653100"/>
          </a:xfrm>
          <a:prstGeom prst="rect">
            <a:avLst/>
          </a:prstGeom>
        </p:spPr>
        <p:txBody>
          <a:bodyPr spcFirstLastPara="1" wrap="square" lIns="91425" tIns="91425" rIns="91425" bIns="91425" anchor="t" anchorCtr="0">
            <a:noAutofit/>
          </a:bodyPr>
          <a:lstStyle/>
          <a:p>
            <a:pPr marL="457200" lvl="0" indent="-349250" algn="l" rtl="0">
              <a:spcBef>
                <a:spcPts val="0"/>
              </a:spcBef>
              <a:spcAft>
                <a:spcPts val="0"/>
              </a:spcAft>
              <a:buSzPts val="1900"/>
              <a:buFont typeface="Calibri"/>
              <a:buChar char="➔"/>
            </a:pPr>
            <a:r>
              <a:rPr lang="en" sz="1900">
                <a:solidFill>
                  <a:srgbClr val="000000"/>
                </a:solidFill>
                <a:latin typeface="Questrial"/>
                <a:ea typeface="Questrial"/>
                <a:cs typeface="Questrial"/>
                <a:sym typeface="Questrial"/>
              </a:rPr>
              <a:t>Surface tension is the ability of a liquid to allow objects to float on top of it. </a:t>
            </a:r>
            <a:endParaRPr sz="1900">
              <a:solidFill>
                <a:srgbClr val="000000"/>
              </a:solidFill>
              <a:latin typeface="Questrial"/>
              <a:ea typeface="Questrial"/>
              <a:cs typeface="Questrial"/>
              <a:sym typeface="Questrial"/>
            </a:endParaRPr>
          </a:p>
          <a:p>
            <a:pPr marL="0" lvl="0" indent="0" algn="l" rtl="0">
              <a:spcBef>
                <a:spcPts val="0"/>
              </a:spcBef>
              <a:spcAft>
                <a:spcPts val="0"/>
              </a:spcAft>
              <a:buNone/>
            </a:pPr>
            <a:endParaRPr sz="1900">
              <a:solidFill>
                <a:srgbClr val="000000"/>
              </a:solidFill>
              <a:latin typeface="Questrial"/>
              <a:ea typeface="Questrial"/>
              <a:cs typeface="Questrial"/>
              <a:sym typeface="Questrial"/>
            </a:endParaRPr>
          </a:p>
          <a:p>
            <a:pPr marL="914400" lvl="0" indent="-349250" algn="l" rtl="0">
              <a:spcBef>
                <a:spcPts val="0"/>
              </a:spcBef>
              <a:spcAft>
                <a:spcPts val="0"/>
              </a:spcAft>
              <a:buSzPts val="1900"/>
              <a:buFont typeface="Calibri"/>
              <a:buChar char="➔"/>
            </a:pPr>
            <a:r>
              <a:rPr lang="en" sz="1900">
                <a:solidFill>
                  <a:srgbClr val="000000"/>
                </a:solidFill>
                <a:latin typeface="Questrial"/>
                <a:ea typeface="Questrial"/>
                <a:cs typeface="Questrial"/>
                <a:sym typeface="Questrial"/>
              </a:rPr>
              <a:t>It is the force present within the surface layer of a liquid that causes the layer to act as an elastic sheet and resist other forces.</a:t>
            </a:r>
            <a:endParaRPr sz="1900">
              <a:solidFill>
                <a:srgbClr val="000000"/>
              </a:solidFill>
              <a:latin typeface="Questrial"/>
              <a:ea typeface="Questrial"/>
              <a:cs typeface="Questrial"/>
              <a:sym typeface="Questrial"/>
            </a:endParaRPr>
          </a:p>
          <a:p>
            <a:pPr marL="914400" lvl="0" indent="-349250" algn="l" rtl="0">
              <a:spcBef>
                <a:spcPts val="0"/>
              </a:spcBef>
              <a:spcAft>
                <a:spcPts val="0"/>
              </a:spcAft>
              <a:buSzPts val="1900"/>
              <a:buFont typeface="Calibri"/>
              <a:buChar char="➔"/>
            </a:pPr>
            <a:r>
              <a:rPr lang="en" sz="1900">
                <a:solidFill>
                  <a:srgbClr val="000000"/>
                </a:solidFill>
                <a:latin typeface="Questrial"/>
                <a:ea typeface="Questrial"/>
                <a:cs typeface="Questrial"/>
                <a:sym typeface="Questrial"/>
              </a:rPr>
              <a:t>It’s the effect where the surface of a liquid is strong and can hold up a weight</a:t>
            </a:r>
            <a:endParaRPr sz="1900">
              <a:solidFill>
                <a:srgbClr val="000000"/>
              </a:solidFill>
              <a:latin typeface="Questrial"/>
              <a:ea typeface="Questrial"/>
              <a:cs typeface="Questrial"/>
              <a:sym typeface="Questrial"/>
            </a:endParaRPr>
          </a:p>
          <a:p>
            <a:pPr marL="914400" lvl="0" indent="-349250" algn="l" rtl="0">
              <a:spcBef>
                <a:spcPts val="0"/>
              </a:spcBef>
              <a:spcAft>
                <a:spcPts val="0"/>
              </a:spcAft>
              <a:buSzPts val="1900"/>
              <a:buFont typeface="Calibri"/>
              <a:buChar char="➔"/>
            </a:pPr>
            <a:r>
              <a:rPr lang="en" sz="1900">
                <a:solidFill>
                  <a:srgbClr val="000000"/>
                </a:solidFill>
                <a:latin typeface="Questrial"/>
                <a:ea typeface="Questrial"/>
                <a:cs typeface="Questrial"/>
                <a:sym typeface="Questrial"/>
              </a:rPr>
              <a:t>Many objects can float due to surface tension, even though they normally could not float</a:t>
            </a:r>
            <a:endParaRPr sz="1900">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258625" y="682925"/>
            <a:ext cx="4045200" cy="106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Cohesion</a:t>
            </a:r>
            <a:endParaRPr/>
          </a:p>
        </p:txBody>
      </p:sp>
      <p:sp>
        <p:nvSpPr>
          <p:cNvPr id="83" name="Google Shape;83;p16"/>
          <p:cNvSpPr txBox="1">
            <a:spLocks noGrp="1"/>
          </p:cNvSpPr>
          <p:nvPr>
            <p:ph type="body" idx="2"/>
          </p:nvPr>
        </p:nvSpPr>
        <p:spPr>
          <a:xfrm>
            <a:off x="4958650" y="277400"/>
            <a:ext cx="3837000" cy="4720500"/>
          </a:xfrm>
          <a:prstGeom prst="rect">
            <a:avLst/>
          </a:prstGeom>
        </p:spPr>
        <p:txBody>
          <a:bodyPr spcFirstLastPara="1" wrap="square" lIns="91425" tIns="91425" rIns="91425" bIns="91425" anchor="ctr" anchorCtr="0">
            <a:noAutofit/>
          </a:bodyPr>
          <a:lstStyle/>
          <a:p>
            <a:pPr marL="457200" marR="0" lvl="0" indent="-330200" algn="l" rtl="0">
              <a:lnSpc>
                <a:spcPct val="115000"/>
              </a:lnSpc>
              <a:spcBef>
                <a:spcPts val="0"/>
              </a:spcBef>
              <a:spcAft>
                <a:spcPts val="0"/>
              </a:spcAft>
              <a:buSzPts val="1600"/>
              <a:buFont typeface="Calibri"/>
              <a:buChar char="➔"/>
            </a:pPr>
            <a:r>
              <a:rPr lang="en" sz="1600">
                <a:solidFill>
                  <a:srgbClr val="21242C"/>
                </a:solidFill>
                <a:latin typeface="Questrial"/>
                <a:ea typeface="Questrial"/>
                <a:cs typeface="Questrial"/>
                <a:sym typeface="Questrial"/>
              </a:rPr>
              <a:t>Cohesion(which just means to be able to stick together) refers to the attraction of molecules that are the same. For e.g Water is attracted to Water</a:t>
            </a:r>
            <a:endParaRPr sz="1600">
              <a:solidFill>
                <a:srgbClr val="21242C"/>
              </a:solidFill>
              <a:latin typeface="Questrial"/>
              <a:ea typeface="Questrial"/>
              <a:cs typeface="Questrial"/>
              <a:sym typeface="Questrial"/>
            </a:endParaRPr>
          </a:p>
          <a:p>
            <a:pPr marL="457200" marR="0" lvl="0" indent="0" algn="l" rtl="0">
              <a:lnSpc>
                <a:spcPct val="115000"/>
              </a:lnSpc>
              <a:spcBef>
                <a:spcPts val="0"/>
              </a:spcBef>
              <a:spcAft>
                <a:spcPts val="0"/>
              </a:spcAft>
              <a:buNone/>
            </a:pPr>
            <a:r>
              <a:rPr lang="en" sz="1600">
                <a:solidFill>
                  <a:srgbClr val="21242C"/>
                </a:solidFill>
                <a:latin typeface="Questrial"/>
                <a:ea typeface="Questrial"/>
                <a:cs typeface="Questrial"/>
                <a:sym typeface="Questrial"/>
              </a:rPr>
              <a:t> </a:t>
            </a:r>
            <a:endParaRPr sz="1600">
              <a:solidFill>
                <a:srgbClr val="21242C"/>
              </a:solidFill>
              <a:latin typeface="Questrial"/>
              <a:ea typeface="Questrial"/>
              <a:cs typeface="Questrial"/>
              <a:sym typeface="Questrial"/>
            </a:endParaRPr>
          </a:p>
          <a:p>
            <a:pPr marL="457200" marR="0" lvl="0" indent="-330200" algn="l" rtl="0">
              <a:lnSpc>
                <a:spcPct val="115000"/>
              </a:lnSpc>
              <a:spcBef>
                <a:spcPts val="0"/>
              </a:spcBef>
              <a:spcAft>
                <a:spcPts val="0"/>
              </a:spcAft>
              <a:buClr>
                <a:srgbClr val="000000"/>
              </a:buClr>
              <a:buSzPts val="1600"/>
              <a:buFont typeface="Questrial"/>
              <a:buChar char="➔"/>
            </a:pPr>
            <a:r>
              <a:rPr lang="en" sz="1600">
                <a:solidFill>
                  <a:srgbClr val="000000"/>
                </a:solidFill>
                <a:latin typeface="Questrial"/>
                <a:ea typeface="Questrial"/>
                <a:cs typeface="Questrial"/>
                <a:sym typeface="Questrial"/>
              </a:rPr>
              <a:t>Just like you hang out with your friends, water molecules, or small particles of water have strong ‘cohesive’ forces and therefore  stick to other water molecules. </a:t>
            </a:r>
            <a:endParaRPr sz="16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600">
              <a:solidFill>
                <a:srgbClr val="000000"/>
              </a:solidFill>
              <a:latin typeface="Questrial"/>
              <a:ea typeface="Questrial"/>
              <a:cs typeface="Questrial"/>
              <a:sym typeface="Questrial"/>
            </a:endParaRPr>
          </a:p>
          <a:p>
            <a:pPr marL="457200" marR="0" lvl="0" indent="-330200" algn="l" rtl="0">
              <a:lnSpc>
                <a:spcPct val="115000"/>
              </a:lnSpc>
              <a:spcBef>
                <a:spcPts val="0"/>
              </a:spcBef>
              <a:spcAft>
                <a:spcPts val="0"/>
              </a:spcAft>
              <a:buSzPts val="1600"/>
              <a:buFont typeface="Calibri"/>
              <a:buChar char="➔"/>
            </a:pPr>
            <a:r>
              <a:rPr lang="en" sz="1600">
                <a:solidFill>
                  <a:srgbClr val="000000"/>
                </a:solidFill>
                <a:latin typeface="Questrial"/>
                <a:ea typeface="Questrial"/>
                <a:cs typeface="Questrial"/>
                <a:sym typeface="Questrial"/>
              </a:rPr>
              <a:t>It is because of Cohesion that we have Surface Tension</a:t>
            </a:r>
            <a:endParaRPr sz="1600">
              <a:solidFill>
                <a:srgbClr val="000000"/>
              </a:solidFill>
              <a:latin typeface="Questrial"/>
              <a:ea typeface="Questrial"/>
              <a:cs typeface="Questrial"/>
              <a:sym typeface="Questrial"/>
            </a:endParaRPr>
          </a:p>
          <a:p>
            <a:pPr marL="0" marR="0" lvl="0" indent="0" algn="l" rtl="0">
              <a:lnSpc>
                <a:spcPct val="115000"/>
              </a:lnSpc>
              <a:spcBef>
                <a:spcPts val="0"/>
              </a:spcBef>
              <a:spcAft>
                <a:spcPts val="0"/>
              </a:spcAft>
              <a:buNone/>
            </a:pPr>
            <a:endParaRPr sz="1600">
              <a:solidFill>
                <a:srgbClr val="000000"/>
              </a:solidFill>
              <a:latin typeface="Questrial"/>
              <a:ea typeface="Questrial"/>
              <a:cs typeface="Questrial"/>
              <a:sym typeface="Questrial"/>
            </a:endParaRPr>
          </a:p>
        </p:txBody>
      </p:sp>
      <p:pic>
        <p:nvPicPr>
          <p:cNvPr id="84" name="Google Shape;84;p16"/>
          <p:cNvPicPr preferRelativeResize="0"/>
          <p:nvPr/>
        </p:nvPicPr>
        <p:blipFill>
          <a:blip r:embed="rId3">
            <a:alphaModFix/>
          </a:blip>
          <a:stretch>
            <a:fillRect/>
          </a:stretch>
        </p:blipFill>
        <p:spPr>
          <a:xfrm>
            <a:off x="152400" y="2334024"/>
            <a:ext cx="4257650" cy="2133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7"/>
          <p:cNvSpPr txBox="1">
            <a:spLocks noGrp="1"/>
          </p:cNvSpPr>
          <p:nvPr>
            <p:ph type="title"/>
          </p:nvPr>
        </p:nvSpPr>
        <p:spPr>
          <a:xfrm>
            <a:off x="264825" y="1054200"/>
            <a:ext cx="4045200" cy="1035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Adhesion</a:t>
            </a:r>
            <a:endParaRPr/>
          </a:p>
        </p:txBody>
      </p:sp>
      <p:sp>
        <p:nvSpPr>
          <p:cNvPr id="90" name="Google Shape;90;p17"/>
          <p:cNvSpPr txBox="1">
            <a:spLocks noGrp="1"/>
          </p:cNvSpPr>
          <p:nvPr>
            <p:ph type="body" idx="2"/>
          </p:nvPr>
        </p:nvSpPr>
        <p:spPr>
          <a:xfrm>
            <a:off x="4763275" y="724200"/>
            <a:ext cx="4128000" cy="4301100"/>
          </a:xfrm>
          <a:prstGeom prst="rect">
            <a:avLst/>
          </a:prstGeom>
        </p:spPr>
        <p:txBody>
          <a:bodyPr spcFirstLastPara="1" wrap="square" lIns="91425" tIns="91425" rIns="91425" bIns="91425" anchor="ctr" anchorCtr="0">
            <a:noAutofit/>
          </a:bodyPr>
          <a:lstStyle/>
          <a:p>
            <a:pPr marL="457200" marR="0" lvl="0" indent="0" algn="l" rtl="0">
              <a:lnSpc>
                <a:spcPct val="115000"/>
              </a:lnSpc>
              <a:spcBef>
                <a:spcPts val="0"/>
              </a:spcBef>
              <a:spcAft>
                <a:spcPts val="0"/>
              </a:spcAft>
              <a:buNone/>
            </a:pPr>
            <a:endParaRPr sz="1500">
              <a:solidFill>
                <a:srgbClr val="21242C"/>
              </a:solidFill>
              <a:latin typeface="Questrial"/>
              <a:ea typeface="Questrial"/>
              <a:cs typeface="Questrial"/>
              <a:sym typeface="Questrial"/>
            </a:endParaRPr>
          </a:p>
          <a:p>
            <a:pPr marL="457200" marR="0" lvl="0" indent="-323850" algn="l" rtl="0">
              <a:lnSpc>
                <a:spcPct val="115000"/>
              </a:lnSpc>
              <a:spcBef>
                <a:spcPts val="0"/>
              </a:spcBef>
              <a:spcAft>
                <a:spcPts val="0"/>
              </a:spcAft>
              <a:buSzPts val="1500"/>
              <a:buFont typeface="Calibri"/>
              <a:buChar char="➔"/>
            </a:pPr>
            <a:r>
              <a:rPr lang="en" sz="1500">
                <a:solidFill>
                  <a:srgbClr val="21242C"/>
                </a:solidFill>
                <a:latin typeface="Questrial"/>
                <a:ea typeface="Questrial"/>
                <a:cs typeface="Questrial"/>
                <a:sym typeface="Questrial"/>
              </a:rPr>
              <a:t>Adhesion is the attraction of molecules of one kind to molecules of a different kind. For e.g Water and Other Substances</a:t>
            </a:r>
            <a:endParaRPr sz="1500">
              <a:solidFill>
                <a:srgbClr val="21242C"/>
              </a:solidFill>
              <a:latin typeface="Questrial"/>
              <a:ea typeface="Questrial"/>
              <a:cs typeface="Questrial"/>
              <a:sym typeface="Questrial"/>
            </a:endParaRPr>
          </a:p>
          <a:p>
            <a:pPr marL="457200" lvl="0" indent="0" algn="l" rtl="0">
              <a:spcBef>
                <a:spcPts val="0"/>
              </a:spcBef>
              <a:spcAft>
                <a:spcPts val="0"/>
              </a:spcAft>
              <a:buNone/>
            </a:pPr>
            <a:endParaRPr sz="1500">
              <a:solidFill>
                <a:srgbClr val="21242C"/>
              </a:solidFill>
              <a:latin typeface="Questrial"/>
              <a:ea typeface="Questrial"/>
              <a:cs typeface="Questrial"/>
              <a:sym typeface="Questrial"/>
            </a:endParaRPr>
          </a:p>
          <a:p>
            <a:pPr marL="457200" lvl="0" indent="-323850" algn="l" rtl="0">
              <a:spcBef>
                <a:spcPts val="0"/>
              </a:spcBef>
              <a:spcAft>
                <a:spcPts val="0"/>
              </a:spcAft>
              <a:buClr>
                <a:srgbClr val="000000"/>
              </a:buClr>
              <a:buSzPts val="1500"/>
              <a:buFont typeface="Questrial"/>
              <a:buChar char="➔"/>
            </a:pPr>
            <a:r>
              <a:rPr lang="en" sz="1500">
                <a:solidFill>
                  <a:srgbClr val="000000"/>
                </a:solidFill>
                <a:latin typeface="Questrial"/>
                <a:ea typeface="Questrial"/>
                <a:cs typeface="Questrial"/>
                <a:sym typeface="Questrial"/>
              </a:rPr>
              <a:t>Adhesion happens when water prefers to stick to other solid substances like a paper towel or the sides of a hollow tube, and and the water is pushed up </a:t>
            </a:r>
            <a:endParaRPr sz="15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323850" algn="l" rtl="0">
              <a:lnSpc>
                <a:spcPct val="115000"/>
              </a:lnSpc>
              <a:spcBef>
                <a:spcPts val="0"/>
              </a:spcBef>
              <a:spcAft>
                <a:spcPts val="0"/>
              </a:spcAft>
              <a:buClr>
                <a:srgbClr val="000000"/>
              </a:buClr>
              <a:buSzPts val="1500"/>
              <a:buFont typeface="Questrial"/>
              <a:buChar char="➔"/>
            </a:pPr>
            <a:r>
              <a:rPr lang="en" sz="1500">
                <a:solidFill>
                  <a:srgbClr val="000000"/>
                </a:solidFill>
                <a:latin typeface="Questrial"/>
                <a:ea typeface="Questrial"/>
                <a:cs typeface="Questrial"/>
                <a:sym typeface="Questrial"/>
              </a:rPr>
              <a:t>Because water molecules stick together, when the first water molecule sticks to the side of the tube and moves upward, it pulls the next water molecule up with it and so on, like a chain.</a:t>
            </a:r>
            <a:endParaRPr sz="15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323850" algn="l" rtl="0">
              <a:lnSpc>
                <a:spcPct val="115000"/>
              </a:lnSpc>
              <a:spcBef>
                <a:spcPts val="0"/>
              </a:spcBef>
              <a:spcAft>
                <a:spcPts val="0"/>
              </a:spcAft>
              <a:buClr>
                <a:srgbClr val="000000"/>
              </a:buClr>
              <a:buSzPts val="1500"/>
              <a:buFont typeface="Questrial"/>
              <a:buChar char="➔"/>
            </a:pPr>
            <a:r>
              <a:rPr lang="en" sz="1500">
                <a:solidFill>
                  <a:srgbClr val="000000"/>
                </a:solidFill>
                <a:latin typeface="Questrial"/>
                <a:ea typeface="Questrial"/>
                <a:cs typeface="Questrial"/>
                <a:sym typeface="Questrial"/>
              </a:rPr>
              <a:t>Adhesion is stronger than Cohesion</a:t>
            </a:r>
            <a:endParaRPr sz="15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p:txBody>
      </p:sp>
      <p:pic>
        <p:nvPicPr>
          <p:cNvPr id="91" name="Google Shape;91;p17"/>
          <p:cNvPicPr preferRelativeResize="0"/>
          <p:nvPr/>
        </p:nvPicPr>
        <p:blipFill>
          <a:blip r:embed="rId3">
            <a:alphaModFix/>
          </a:blip>
          <a:stretch>
            <a:fillRect/>
          </a:stretch>
        </p:blipFill>
        <p:spPr>
          <a:xfrm>
            <a:off x="152400" y="2485750"/>
            <a:ext cx="4270049" cy="2255950"/>
          </a:xfrm>
          <a:prstGeom prst="rect">
            <a:avLst/>
          </a:prstGeom>
          <a:noFill/>
          <a:ln w="28575" cap="flat" cmpd="sng">
            <a:solidFill>
              <a:srgbClr val="FFFFFF"/>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body" idx="1"/>
          </p:nvPr>
        </p:nvSpPr>
        <p:spPr>
          <a:xfrm>
            <a:off x="2693350" y="289850"/>
            <a:ext cx="3858600" cy="605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Example of Cohesion And Adhesion</a:t>
            </a:r>
            <a:endParaRPr/>
          </a:p>
        </p:txBody>
      </p:sp>
      <p:pic>
        <p:nvPicPr>
          <p:cNvPr id="97" name="Google Shape;97;p18"/>
          <p:cNvPicPr preferRelativeResize="0"/>
          <p:nvPr/>
        </p:nvPicPr>
        <p:blipFill>
          <a:blip r:embed="rId3">
            <a:alphaModFix/>
          </a:blip>
          <a:stretch>
            <a:fillRect/>
          </a:stretch>
        </p:blipFill>
        <p:spPr>
          <a:xfrm>
            <a:off x="2439025" y="1138200"/>
            <a:ext cx="4591150" cy="3213800"/>
          </a:xfrm>
          <a:prstGeom prst="rect">
            <a:avLst/>
          </a:prstGeom>
          <a:noFill/>
          <a:ln>
            <a:noFill/>
          </a:ln>
        </p:spPr>
      </p:pic>
      <p:sp>
        <p:nvSpPr>
          <p:cNvPr id="98" name="Google Shape;98;p18"/>
          <p:cNvSpPr/>
          <p:nvPr/>
        </p:nvSpPr>
        <p:spPr>
          <a:xfrm rot="1370237">
            <a:off x="1899228" y="3108589"/>
            <a:ext cx="918284" cy="459004"/>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8"/>
          <p:cNvSpPr txBox="1"/>
          <p:nvPr/>
        </p:nvSpPr>
        <p:spPr>
          <a:xfrm>
            <a:off x="181725" y="2525125"/>
            <a:ext cx="1664400" cy="15111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100">
                <a:latin typeface="Verdana"/>
                <a:ea typeface="Verdana"/>
                <a:cs typeface="Verdana"/>
                <a:sym typeface="Verdana"/>
              </a:rPr>
              <a:t>The water drop is made up of water molecules that like to stick together, making a water droplet and showing COHESION!</a:t>
            </a:r>
            <a:endParaRPr>
              <a:latin typeface="Playfair Display"/>
              <a:ea typeface="Playfair Display"/>
              <a:cs typeface="Playfair Display"/>
              <a:sym typeface="Playfair Display"/>
            </a:endParaRPr>
          </a:p>
        </p:txBody>
      </p:sp>
      <p:sp>
        <p:nvSpPr>
          <p:cNvPr id="100" name="Google Shape;100;p18"/>
          <p:cNvSpPr/>
          <p:nvPr/>
        </p:nvSpPr>
        <p:spPr>
          <a:xfrm rot="9106549">
            <a:off x="5025474" y="1602776"/>
            <a:ext cx="2219602" cy="458895"/>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8"/>
          <p:cNvSpPr txBox="1"/>
          <p:nvPr/>
        </p:nvSpPr>
        <p:spPr>
          <a:xfrm>
            <a:off x="7221575" y="765200"/>
            <a:ext cx="1839600" cy="16398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Verdana"/>
                <a:ea typeface="Verdana"/>
                <a:cs typeface="Verdana"/>
                <a:sym typeface="Verdana"/>
              </a:rPr>
              <a:t>The water drop is stuck to the end of a plant, which is an example of ADHESION, because it shows water sticking to a substance other than water</a:t>
            </a:r>
            <a:endParaRPr>
              <a:latin typeface="Playfair Display"/>
              <a:ea typeface="Playfair Display"/>
              <a:cs typeface="Playfair Display"/>
              <a:sym typeface="Playfair Displ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txBox="1">
            <a:spLocks noGrp="1"/>
          </p:cNvSpPr>
          <p:nvPr>
            <p:ph type="title"/>
          </p:nvPr>
        </p:nvSpPr>
        <p:spPr>
          <a:xfrm>
            <a:off x="290950" y="631050"/>
            <a:ext cx="4045200" cy="1006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Hydrophobic</a:t>
            </a:r>
            <a:endParaRPr/>
          </a:p>
        </p:txBody>
      </p:sp>
      <p:sp>
        <p:nvSpPr>
          <p:cNvPr id="107" name="Google Shape;107;p19"/>
          <p:cNvSpPr txBox="1">
            <a:spLocks noGrp="1"/>
          </p:cNvSpPr>
          <p:nvPr>
            <p:ph type="body" idx="2"/>
          </p:nvPr>
        </p:nvSpPr>
        <p:spPr>
          <a:xfrm>
            <a:off x="4977775" y="580750"/>
            <a:ext cx="3837000" cy="3695100"/>
          </a:xfrm>
          <a:prstGeom prst="rect">
            <a:avLst/>
          </a:prstGeom>
        </p:spPr>
        <p:txBody>
          <a:bodyPr spcFirstLastPara="1" wrap="square" lIns="91425" tIns="91425" rIns="91425" bIns="91425" anchor="ctr" anchorCtr="0">
            <a:noAutofit/>
          </a:bodyPr>
          <a:lstStyle/>
          <a:p>
            <a:pPr marL="457200" marR="0" lvl="0" indent="-323850" algn="l" rtl="0">
              <a:lnSpc>
                <a:spcPct val="115000"/>
              </a:lnSpc>
              <a:spcBef>
                <a:spcPts val="0"/>
              </a:spcBef>
              <a:spcAft>
                <a:spcPts val="0"/>
              </a:spcAft>
              <a:buSzPts val="1500"/>
              <a:buFont typeface="Calibri"/>
              <a:buChar char="➔"/>
            </a:pPr>
            <a:r>
              <a:rPr lang="en" sz="1500">
                <a:solidFill>
                  <a:srgbClr val="000000"/>
                </a:solidFill>
                <a:latin typeface="Questrial"/>
                <a:ea typeface="Questrial"/>
                <a:cs typeface="Questrial"/>
                <a:sym typeface="Questrial"/>
              </a:rPr>
              <a:t>Hydrophobic literally means ‘the fear of water’</a:t>
            </a:r>
            <a:endParaRPr sz="15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323850" algn="l" rtl="0">
              <a:lnSpc>
                <a:spcPct val="115000"/>
              </a:lnSpc>
              <a:spcBef>
                <a:spcPts val="0"/>
              </a:spcBef>
              <a:spcAft>
                <a:spcPts val="0"/>
              </a:spcAft>
              <a:buSzPts val="1500"/>
              <a:buFont typeface="Calibri"/>
              <a:buChar char="➔"/>
            </a:pPr>
            <a:r>
              <a:rPr lang="en" sz="1500">
                <a:solidFill>
                  <a:srgbClr val="000000"/>
                </a:solidFill>
                <a:latin typeface="Questrial"/>
                <a:ea typeface="Questrial"/>
                <a:cs typeface="Questrial"/>
                <a:sym typeface="Questrial"/>
              </a:rPr>
              <a:t>Nonpolar molecules that repel water molecules are said to be hydrophobic</a:t>
            </a:r>
            <a:endParaRPr sz="15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323850" algn="l" rtl="0">
              <a:lnSpc>
                <a:spcPct val="115000"/>
              </a:lnSpc>
              <a:spcBef>
                <a:spcPts val="0"/>
              </a:spcBef>
              <a:spcAft>
                <a:spcPts val="0"/>
              </a:spcAft>
              <a:buClr>
                <a:srgbClr val="000000"/>
              </a:buClr>
              <a:buSzPts val="1500"/>
              <a:buFont typeface="Questrial"/>
              <a:buChar char="➔"/>
            </a:pPr>
            <a:r>
              <a:rPr lang="en" sz="1500">
                <a:solidFill>
                  <a:srgbClr val="000000"/>
                </a:solidFill>
                <a:latin typeface="Questrial"/>
                <a:ea typeface="Questrial"/>
                <a:cs typeface="Questrial"/>
                <a:sym typeface="Questrial"/>
              </a:rPr>
              <a:t>Materials that are hydrophobic do not become wet easily when coming into contact with water</a:t>
            </a:r>
            <a:endParaRPr sz="15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323850" algn="l" rtl="0">
              <a:lnSpc>
                <a:spcPct val="115000"/>
              </a:lnSpc>
              <a:spcBef>
                <a:spcPts val="0"/>
              </a:spcBef>
              <a:spcAft>
                <a:spcPts val="0"/>
              </a:spcAft>
              <a:buClr>
                <a:srgbClr val="000000"/>
              </a:buClr>
              <a:buSzPts val="1500"/>
              <a:buFont typeface="Questrial"/>
              <a:buChar char="➔"/>
            </a:pPr>
            <a:r>
              <a:rPr lang="en" sz="1500">
                <a:solidFill>
                  <a:srgbClr val="000000"/>
                </a:solidFill>
                <a:latin typeface="Questrial"/>
                <a:ea typeface="Questrial"/>
                <a:cs typeface="Questrial"/>
                <a:sym typeface="Questrial"/>
              </a:rPr>
              <a:t>Hydrophobic molecules do not dissolve in water</a:t>
            </a:r>
            <a:endParaRPr sz="15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323850" algn="l" rtl="0">
              <a:lnSpc>
                <a:spcPct val="115000"/>
              </a:lnSpc>
              <a:spcBef>
                <a:spcPts val="0"/>
              </a:spcBef>
              <a:spcAft>
                <a:spcPts val="0"/>
              </a:spcAft>
              <a:buClr>
                <a:srgbClr val="000000"/>
              </a:buClr>
              <a:buSzPts val="1500"/>
              <a:buFont typeface="Questrial"/>
              <a:buChar char="➔"/>
            </a:pPr>
            <a:r>
              <a:rPr lang="en" sz="1500">
                <a:solidFill>
                  <a:srgbClr val="000000"/>
                </a:solidFill>
                <a:latin typeface="Questrial"/>
                <a:ea typeface="Questrial"/>
                <a:cs typeface="Questrial"/>
                <a:sym typeface="Questrial"/>
              </a:rPr>
              <a:t>Eg. oil and wax</a:t>
            </a:r>
            <a:endParaRPr sz="1500">
              <a:solidFill>
                <a:srgbClr val="000000"/>
              </a:solidFill>
              <a:latin typeface="Questrial"/>
              <a:ea typeface="Questrial"/>
              <a:cs typeface="Questrial"/>
              <a:sym typeface="Questrial"/>
            </a:endParaRPr>
          </a:p>
        </p:txBody>
      </p:sp>
      <p:pic>
        <p:nvPicPr>
          <p:cNvPr id="108" name="Google Shape;108;p19"/>
          <p:cNvPicPr preferRelativeResize="0"/>
          <p:nvPr/>
        </p:nvPicPr>
        <p:blipFill>
          <a:blip r:embed="rId3">
            <a:alphaModFix/>
          </a:blip>
          <a:stretch>
            <a:fillRect/>
          </a:stretch>
        </p:blipFill>
        <p:spPr>
          <a:xfrm>
            <a:off x="408550" y="2265100"/>
            <a:ext cx="3810000" cy="2143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230425" y="224750"/>
            <a:ext cx="4045200" cy="98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Hydrophilic</a:t>
            </a:r>
            <a:endParaRPr/>
          </a:p>
        </p:txBody>
      </p:sp>
      <p:sp>
        <p:nvSpPr>
          <p:cNvPr id="114" name="Google Shape;114;p20"/>
          <p:cNvSpPr txBox="1">
            <a:spLocks noGrp="1"/>
          </p:cNvSpPr>
          <p:nvPr>
            <p:ph type="body" idx="2"/>
          </p:nvPr>
        </p:nvSpPr>
        <p:spPr>
          <a:xfrm>
            <a:off x="4977775" y="580750"/>
            <a:ext cx="3837000" cy="3695100"/>
          </a:xfrm>
          <a:prstGeom prst="rect">
            <a:avLst/>
          </a:prstGeom>
        </p:spPr>
        <p:txBody>
          <a:bodyPr spcFirstLastPara="1" wrap="square" lIns="91425" tIns="91425" rIns="91425" bIns="91425" anchor="ctr" anchorCtr="0">
            <a:noAutofit/>
          </a:bodyPr>
          <a:lstStyle/>
          <a:p>
            <a:pPr marL="457200" lvl="0" indent="-323850" algn="l" rtl="0">
              <a:spcBef>
                <a:spcPts val="0"/>
              </a:spcBef>
              <a:spcAft>
                <a:spcPts val="0"/>
              </a:spcAft>
              <a:buSzPts val="1500"/>
              <a:buFont typeface="Calibri"/>
              <a:buChar char="➔"/>
            </a:pPr>
            <a:r>
              <a:rPr lang="en" sz="1500">
                <a:latin typeface="Questrial"/>
                <a:ea typeface="Questrial"/>
                <a:cs typeface="Questrial"/>
                <a:sym typeface="Questrial"/>
              </a:rPr>
              <a:t>Hydrophobic literally means ‘water loving’</a:t>
            </a:r>
            <a:endParaRPr sz="1500">
              <a:latin typeface="Questrial"/>
              <a:ea typeface="Questrial"/>
              <a:cs typeface="Questrial"/>
              <a:sym typeface="Questrial"/>
            </a:endParaRPr>
          </a:p>
          <a:p>
            <a:pPr marL="457200" lvl="0" indent="0" algn="l" rtl="0">
              <a:spcBef>
                <a:spcPts val="0"/>
              </a:spcBef>
              <a:spcAft>
                <a:spcPts val="0"/>
              </a:spcAft>
              <a:buNone/>
            </a:pPr>
            <a:endParaRPr sz="1500">
              <a:latin typeface="Questrial"/>
              <a:ea typeface="Questrial"/>
              <a:cs typeface="Questrial"/>
              <a:sym typeface="Questrial"/>
            </a:endParaRPr>
          </a:p>
          <a:p>
            <a:pPr marL="457200" lvl="0" indent="-323850" algn="l" rtl="0">
              <a:spcBef>
                <a:spcPts val="0"/>
              </a:spcBef>
              <a:spcAft>
                <a:spcPts val="0"/>
              </a:spcAft>
              <a:buSzPts val="1500"/>
              <a:buFont typeface="Calibri"/>
              <a:buChar char="➔"/>
            </a:pPr>
            <a:r>
              <a:rPr lang="en" sz="1500">
                <a:latin typeface="Questrial"/>
                <a:ea typeface="Questrial"/>
                <a:cs typeface="Questrial"/>
                <a:sym typeface="Questrial"/>
              </a:rPr>
              <a:t>molecules forming ionic or a hydrogen bond with the water molecule are said to be hydrophilic</a:t>
            </a:r>
            <a:endParaRPr sz="1500">
              <a:latin typeface="Questrial"/>
              <a:ea typeface="Questrial"/>
              <a:cs typeface="Questrial"/>
              <a:sym typeface="Questrial"/>
            </a:endParaRPr>
          </a:p>
          <a:p>
            <a:pPr marL="457200" lvl="0" indent="0" algn="l" rtl="0">
              <a:spcBef>
                <a:spcPts val="0"/>
              </a:spcBef>
              <a:spcAft>
                <a:spcPts val="0"/>
              </a:spcAft>
              <a:buNone/>
            </a:pPr>
            <a:endParaRPr sz="1500">
              <a:latin typeface="Questrial"/>
              <a:ea typeface="Questrial"/>
              <a:cs typeface="Questrial"/>
              <a:sym typeface="Questrial"/>
            </a:endParaRPr>
          </a:p>
          <a:p>
            <a:pPr marL="457200" lvl="0" indent="-323850" algn="l" rtl="0">
              <a:spcBef>
                <a:spcPts val="0"/>
              </a:spcBef>
              <a:spcAft>
                <a:spcPts val="0"/>
              </a:spcAft>
              <a:buSzPts val="1500"/>
              <a:buFont typeface="Questrial"/>
              <a:buChar char="➔"/>
            </a:pPr>
            <a:r>
              <a:rPr lang="en" sz="1500">
                <a:latin typeface="Questrial"/>
                <a:ea typeface="Questrial"/>
                <a:cs typeface="Questrial"/>
                <a:sym typeface="Questrial"/>
              </a:rPr>
              <a:t>Materials that are hydrophilic readily dissolve in water or a watery solvent</a:t>
            </a:r>
            <a:endParaRPr sz="1500">
              <a:latin typeface="Questrial"/>
              <a:ea typeface="Questrial"/>
              <a:cs typeface="Questrial"/>
              <a:sym typeface="Questrial"/>
            </a:endParaRPr>
          </a:p>
          <a:p>
            <a:pPr marL="457200" lvl="0" indent="0" algn="l" rtl="0">
              <a:spcBef>
                <a:spcPts val="0"/>
              </a:spcBef>
              <a:spcAft>
                <a:spcPts val="0"/>
              </a:spcAft>
              <a:buNone/>
            </a:pPr>
            <a:endParaRPr sz="1500">
              <a:latin typeface="Questrial"/>
              <a:ea typeface="Questrial"/>
              <a:cs typeface="Questrial"/>
              <a:sym typeface="Questrial"/>
            </a:endParaRPr>
          </a:p>
          <a:p>
            <a:pPr marL="457200" lvl="0" indent="-323850" algn="l" rtl="0">
              <a:spcBef>
                <a:spcPts val="0"/>
              </a:spcBef>
              <a:spcAft>
                <a:spcPts val="0"/>
              </a:spcAft>
              <a:buSzPts val="1500"/>
              <a:buFont typeface="Questrial"/>
              <a:buChar char="➔"/>
            </a:pPr>
            <a:r>
              <a:rPr lang="en" sz="1500">
                <a:latin typeface="Questrial"/>
                <a:ea typeface="Questrial"/>
                <a:cs typeface="Questrial"/>
                <a:sym typeface="Questrial"/>
              </a:rPr>
              <a:t>Eg. Salt and sugar </a:t>
            </a:r>
            <a:endParaRPr sz="1500">
              <a:latin typeface="Questrial"/>
              <a:ea typeface="Questrial"/>
              <a:cs typeface="Questrial"/>
              <a:sym typeface="Questrial"/>
            </a:endParaRPr>
          </a:p>
        </p:txBody>
      </p:sp>
      <p:pic>
        <p:nvPicPr>
          <p:cNvPr id="115" name="Google Shape;115;p20"/>
          <p:cNvPicPr preferRelativeResize="0"/>
          <p:nvPr/>
        </p:nvPicPr>
        <p:blipFill>
          <a:blip r:embed="rId3">
            <a:alphaModFix/>
          </a:blip>
          <a:stretch>
            <a:fillRect/>
          </a:stretch>
        </p:blipFill>
        <p:spPr>
          <a:xfrm>
            <a:off x="1192025" y="1357550"/>
            <a:ext cx="2121993" cy="36335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1"/>
          <p:cNvSpPr txBox="1">
            <a:spLocks noGrp="1"/>
          </p:cNvSpPr>
          <p:nvPr>
            <p:ph type="title"/>
          </p:nvPr>
        </p:nvSpPr>
        <p:spPr>
          <a:xfrm>
            <a:off x="2506050" y="1781550"/>
            <a:ext cx="4131900" cy="1580400"/>
          </a:xfrm>
          <a:prstGeom prst="rect">
            <a:avLst/>
          </a:prstGeom>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4200">
                <a:solidFill>
                  <a:schemeClr val="dk2"/>
                </a:solidFill>
                <a:highlight>
                  <a:schemeClr val="dk1"/>
                </a:highlight>
                <a:latin typeface="Oswald"/>
                <a:ea typeface="Oswald"/>
                <a:cs typeface="Oswald"/>
                <a:sym typeface="Oswald"/>
              </a:rPr>
              <a:t>Magic Sand Demo</a:t>
            </a:r>
            <a:endParaRPr sz="3600" b="1">
              <a:highlight>
                <a:srgbClr val="3C78D8"/>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p:nvPr/>
        </p:nvSpPr>
        <p:spPr>
          <a:xfrm>
            <a:off x="2485650" y="968100"/>
            <a:ext cx="4172700" cy="3207300"/>
          </a:xfrm>
          <a:prstGeom prst="rect">
            <a:avLst/>
          </a:prstGeom>
          <a:noFill/>
          <a:ln w="381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500" b="1">
                <a:solidFill>
                  <a:schemeClr val="dk2"/>
                </a:solidFill>
                <a:latin typeface="Questrial"/>
                <a:ea typeface="Questrial"/>
                <a:cs typeface="Questrial"/>
                <a:sym typeface="Questrial"/>
              </a:rPr>
              <a:t>Is magic sand hydrophobic or hydrophilic?</a:t>
            </a:r>
            <a:endParaRPr sz="3500" b="1">
              <a:solidFill>
                <a:schemeClr val="dk2"/>
              </a:solidFill>
              <a:latin typeface="Questrial"/>
              <a:ea typeface="Questrial"/>
              <a:cs typeface="Questrial"/>
              <a:sym typeface="Quest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3"/>
          <p:cNvSpPr txBox="1">
            <a:spLocks noGrp="1"/>
          </p:cNvSpPr>
          <p:nvPr>
            <p:ph type="title"/>
          </p:nvPr>
        </p:nvSpPr>
        <p:spPr>
          <a:xfrm>
            <a:off x="124825" y="91375"/>
            <a:ext cx="6846000" cy="1580400"/>
          </a:xfrm>
          <a:prstGeom prst="rect">
            <a:avLst/>
          </a:prstGeom>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 sz="4200">
                <a:solidFill>
                  <a:schemeClr val="dk2"/>
                </a:solidFill>
                <a:highlight>
                  <a:schemeClr val="dk1"/>
                </a:highlight>
                <a:latin typeface="Oswald"/>
                <a:ea typeface="Oswald"/>
                <a:cs typeface="Oswald"/>
                <a:sym typeface="Oswald"/>
              </a:rPr>
              <a:t>Surface tension in everyday life </a:t>
            </a:r>
            <a:endParaRPr sz="3600" b="1">
              <a:highlight>
                <a:srgbClr val="3C78D8"/>
              </a:highlight>
            </a:endParaRPr>
          </a:p>
        </p:txBody>
      </p:sp>
      <p:sp>
        <p:nvSpPr>
          <p:cNvPr id="131" name="Google Shape;131;p23"/>
          <p:cNvSpPr txBox="1"/>
          <p:nvPr/>
        </p:nvSpPr>
        <p:spPr>
          <a:xfrm>
            <a:off x="624975" y="1808875"/>
            <a:ext cx="3470700" cy="1918500"/>
          </a:xfrm>
          <a:prstGeom prst="rect">
            <a:avLst/>
          </a:prstGeom>
          <a:noFill/>
          <a:ln w="38100"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457200" marR="279400" lvl="0" indent="-330200" algn="l" rtl="0">
              <a:lnSpc>
                <a:spcPct val="115000"/>
              </a:lnSpc>
              <a:spcBef>
                <a:spcPts val="0"/>
              </a:spcBef>
              <a:spcAft>
                <a:spcPts val="0"/>
              </a:spcAft>
              <a:buSzPts val="1600"/>
              <a:buFont typeface="Questrial"/>
              <a:buChar char="➔"/>
            </a:pPr>
            <a:r>
              <a:rPr lang="en" sz="1600">
                <a:latin typeface="Questrial"/>
                <a:ea typeface="Questrial"/>
                <a:cs typeface="Questrial"/>
                <a:sym typeface="Questrial"/>
              </a:rPr>
              <a:t>Waxed cars</a:t>
            </a:r>
            <a:endParaRPr sz="1600">
              <a:latin typeface="Questrial"/>
              <a:ea typeface="Questrial"/>
              <a:cs typeface="Questrial"/>
              <a:sym typeface="Questrial"/>
            </a:endParaRPr>
          </a:p>
          <a:p>
            <a:pPr marL="457200" marR="279400" lvl="0" indent="-330200" algn="l" rtl="0">
              <a:lnSpc>
                <a:spcPct val="115000"/>
              </a:lnSpc>
              <a:spcBef>
                <a:spcPts val="0"/>
              </a:spcBef>
              <a:spcAft>
                <a:spcPts val="0"/>
              </a:spcAft>
              <a:buSzPts val="1600"/>
              <a:buFont typeface="Questrial"/>
              <a:buChar char="➔"/>
            </a:pPr>
            <a:r>
              <a:rPr lang="en" sz="1600">
                <a:latin typeface="Questrial"/>
                <a:ea typeface="Questrial"/>
                <a:cs typeface="Questrial"/>
                <a:sym typeface="Questrial"/>
              </a:rPr>
              <a:t>Mercury in thermometers</a:t>
            </a:r>
            <a:endParaRPr sz="1600">
              <a:latin typeface="Questrial"/>
              <a:ea typeface="Questrial"/>
              <a:cs typeface="Questrial"/>
              <a:sym typeface="Questrial"/>
            </a:endParaRPr>
          </a:p>
          <a:p>
            <a:pPr marL="457200" marR="279400" lvl="0" indent="-330200" algn="l" rtl="0">
              <a:lnSpc>
                <a:spcPct val="115000"/>
              </a:lnSpc>
              <a:spcBef>
                <a:spcPts val="0"/>
              </a:spcBef>
              <a:spcAft>
                <a:spcPts val="0"/>
              </a:spcAft>
              <a:buSzPts val="1600"/>
              <a:buFont typeface="Questrial"/>
              <a:buChar char="➔"/>
            </a:pPr>
            <a:r>
              <a:rPr lang="en" sz="1600">
                <a:latin typeface="Questrial"/>
                <a:ea typeface="Questrial"/>
                <a:cs typeface="Questrial"/>
                <a:sym typeface="Questrial"/>
              </a:rPr>
              <a:t>Oil and water</a:t>
            </a:r>
            <a:endParaRPr sz="1600">
              <a:latin typeface="Questrial"/>
              <a:ea typeface="Questrial"/>
              <a:cs typeface="Questrial"/>
              <a:sym typeface="Questrial"/>
            </a:endParaRPr>
          </a:p>
          <a:p>
            <a:pPr marL="457200" marR="279400" lvl="0" indent="-330200" algn="l" rtl="0">
              <a:lnSpc>
                <a:spcPct val="115000"/>
              </a:lnSpc>
              <a:spcBef>
                <a:spcPts val="0"/>
              </a:spcBef>
              <a:spcAft>
                <a:spcPts val="0"/>
              </a:spcAft>
              <a:buSzPts val="1600"/>
              <a:buFont typeface="Questrial"/>
              <a:buChar char="➔"/>
            </a:pPr>
            <a:r>
              <a:rPr lang="en" sz="1600">
                <a:latin typeface="Questrial"/>
                <a:ea typeface="Questrial"/>
                <a:cs typeface="Questrial"/>
                <a:sym typeface="Questrial"/>
              </a:rPr>
              <a:t>Insects walking on water</a:t>
            </a:r>
            <a:endParaRPr sz="1600">
              <a:latin typeface="Questrial"/>
              <a:ea typeface="Questrial"/>
              <a:cs typeface="Questrial"/>
              <a:sym typeface="Questrial"/>
            </a:endParaRPr>
          </a:p>
          <a:p>
            <a:pPr marL="457200" marR="279400" lvl="0" indent="-330200" algn="l" rtl="0">
              <a:lnSpc>
                <a:spcPct val="115000"/>
              </a:lnSpc>
              <a:spcBef>
                <a:spcPts val="0"/>
              </a:spcBef>
              <a:spcAft>
                <a:spcPts val="0"/>
              </a:spcAft>
              <a:buSzPts val="1600"/>
              <a:buFont typeface="Questrial"/>
              <a:buChar char="➔"/>
            </a:pPr>
            <a:r>
              <a:rPr lang="en" sz="1600">
                <a:latin typeface="Questrial"/>
                <a:ea typeface="Questrial"/>
                <a:cs typeface="Questrial"/>
                <a:sym typeface="Questrial"/>
              </a:rPr>
              <a:t>Tents </a:t>
            </a:r>
            <a:endParaRPr sz="1600">
              <a:latin typeface="Questrial"/>
              <a:ea typeface="Questrial"/>
              <a:cs typeface="Questrial"/>
              <a:sym typeface="Questrial"/>
            </a:endParaRPr>
          </a:p>
          <a:p>
            <a:pPr marL="457200" marR="279400" lvl="0" indent="-330200" algn="l" rtl="0">
              <a:lnSpc>
                <a:spcPct val="115000"/>
              </a:lnSpc>
              <a:spcBef>
                <a:spcPts val="0"/>
              </a:spcBef>
              <a:spcAft>
                <a:spcPts val="0"/>
              </a:spcAft>
              <a:buSzPts val="1600"/>
              <a:buFont typeface="Questrial"/>
              <a:buChar char="➔"/>
            </a:pPr>
            <a:r>
              <a:rPr lang="en" sz="1600">
                <a:latin typeface="Questrial"/>
                <a:ea typeface="Questrial"/>
                <a:cs typeface="Questrial"/>
                <a:sym typeface="Questrial"/>
              </a:rPr>
              <a:t>The shape of bubbles </a:t>
            </a:r>
            <a:endParaRPr sz="1600">
              <a:latin typeface="Questrial"/>
              <a:ea typeface="Questrial"/>
              <a:cs typeface="Questrial"/>
              <a:sym typeface="Questrial"/>
            </a:endParaRPr>
          </a:p>
        </p:txBody>
      </p:sp>
      <p:pic>
        <p:nvPicPr>
          <p:cNvPr id="132" name="Google Shape;132;p23"/>
          <p:cNvPicPr preferRelativeResize="0"/>
          <p:nvPr/>
        </p:nvPicPr>
        <p:blipFill>
          <a:blip r:embed="rId3">
            <a:alphaModFix/>
          </a:blip>
          <a:stretch>
            <a:fillRect/>
          </a:stretch>
        </p:blipFill>
        <p:spPr>
          <a:xfrm>
            <a:off x="4000500" y="0"/>
            <a:ext cx="5143500"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24"/>
          <p:cNvPicPr preferRelativeResize="0"/>
          <p:nvPr/>
        </p:nvPicPr>
        <p:blipFill rotWithShape="1">
          <a:blip r:embed="rId3">
            <a:alphaModFix/>
          </a:blip>
          <a:srcRect b="7106"/>
          <a:stretch/>
        </p:blipFill>
        <p:spPr>
          <a:xfrm>
            <a:off x="696388" y="171538"/>
            <a:ext cx="7751225" cy="4800425"/>
          </a:xfrm>
          <a:prstGeom prst="rect">
            <a:avLst/>
          </a:prstGeom>
          <a:noFill/>
          <a:ln>
            <a:noFill/>
          </a:ln>
        </p:spPr>
      </p:pic>
      <p:sp>
        <p:nvSpPr>
          <p:cNvPr id="138" name="Google Shape;138;p24"/>
          <p:cNvSpPr txBox="1">
            <a:spLocks noGrp="1"/>
          </p:cNvSpPr>
          <p:nvPr>
            <p:ph type="title"/>
          </p:nvPr>
        </p:nvSpPr>
        <p:spPr>
          <a:xfrm>
            <a:off x="885650" y="4134975"/>
            <a:ext cx="2700300" cy="718800"/>
          </a:xfrm>
          <a:prstGeom prst="rect">
            <a:avLst/>
          </a:prstGeom>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highlight>
                  <a:srgbClr val="3C78D8"/>
                </a:highlight>
              </a:rPr>
              <a:t>Waxed cars</a:t>
            </a:r>
            <a:endParaRPr sz="3600">
              <a:highlight>
                <a:srgbClr val="3C78D8"/>
              </a:highlight>
            </a:endParaRPr>
          </a:p>
        </p:txBody>
      </p:sp>
      <p:sp>
        <p:nvSpPr>
          <p:cNvPr id="139" name="Google Shape;139;p24"/>
          <p:cNvSpPr txBox="1"/>
          <p:nvPr/>
        </p:nvSpPr>
        <p:spPr>
          <a:xfrm>
            <a:off x="5433650" y="1294475"/>
            <a:ext cx="3014100" cy="1179900"/>
          </a:xfrm>
          <a:prstGeom prst="rect">
            <a:avLst/>
          </a:prstGeom>
          <a:noFill/>
          <a:ln>
            <a:noFill/>
          </a:ln>
        </p:spPr>
        <p:txBody>
          <a:bodyPr spcFirstLastPara="1" wrap="square" lIns="91425" tIns="91425" rIns="91425" bIns="91425" anchor="t" anchorCtr="0">
            <a:noAutofit/>
          </a:bodyPr>
          <a:lstStyle/>
          <a:p>
            <a:pPr marL="457200" marR="279400" lvl="0" indent="0" algn="l" rtl="0">
              <a:lnSpc>
                <a:spcPct val="115000"/>
              </a:lnSpc>
              <a:spcBef>
                <a:spcPts val="0"/>
              </a:spcBef>
              <a:spcAft>
                <a:spcPts val="2200"/>
              </a:spcAft>
              <a:buNone/>
            </a:pPr>
            <a:r>
              <a:rPr lang="en" sz="1300" b="1">
                <a:solidFill>
                  <a:srgbClr val="FFFFFF"/>
                </a:solidFill>
                <a:latin typeface="Questrial"/>
                <a:ea typeface="Questrial"/>
                <a:cs typeface="Questrial"/>
                <a:sym typeface="Questrial"/>
              </a:rPr>
              <a:t>Beading of water on waxed car: </a:t>
            </a:r>
            <a:r>
              <a:rPr lang="en" sz="1300">
                <a:solidFill>
                  <a:srgbClr val="FFFFFF"/>
                </a:solidFill>
                <a:latin typeface="Questrial"/>
                <a:ea typeface="Questrial"/>
                <a:cs typeface="Questrial"/>
                <a:sym typeface="Questrial"/>
              </a:rPr>
              <a:t>On a waxed car, the raindrops fall on the surface of the car and they smoothly slide down the side keeping the car neat and clean.</a:t>
            </a:r>
            <a:endParaRPr sz="1300">
              <a:solidFill>
                <a:srgbClr val="FFFFFF"/>
              </a:solidFill>
              <a:latin typeface="Questrial"/>
              <a:ea typeface="Questrial"/>
              <a:cs typeface="Questrial"/>
              <a:sym typeface="Questrial"/>
            </a:endParaRPr>
          </a:p>
        </p:txBody>
      </p:sp>
      <p:sp>
        <p:nvSpPr>
          <p:cNvPr id="140" name="Google Shape;140;p24"/>
          <p:cNvSpPr/>
          <p:nvPr/>
        </p:nvSpPr>
        <p:spPr>
          <a:xfrm flipH="1">
            <a:off x="6385450" y="764700"/>
            <a:ext cx="796200" cy="576000"/>
          </a:xfrm>
          <a:prstGeom prst="bentArrow">
            <a:avLst>
              <a:gd name="adj1" fmla="val 25000"/>
              <a:gd name="adj2" fmla="val 28190"/>
              <a:gd name="adj3" fmla="val 25000"/>
              <a:gd name="adj4" fmla="val 4375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25"/>
          <p:cNvPicPr preferRelativeResize="0"/>
          <p:nvPr/>
        </p:nvPicPr>
        <p:blipFill>
          <a:blip r:embed="rId3">
            <a:alphaModFix/>
          </a:blip>
          <a:stretch>
            <a:fillRect/>
          </a:stretch>
        </p:blipFill>
        <p:spPr>
          <a:xfrm>
            <a:off x="797638" y="74016"/>
            <a:ext cx="7548717" cy="4995475"/>
          </a:xfrm>
          <a:prstGeom prst="rect">
            <a:avLst/>
          </a:prstGeom>
          <a:noFill/>
          <a:ln>
            <a:noFill/>
          </a:ln>
        </p:spPr>
      </p:pic>
      <p:sp>
        <p:nvSpPr>
          <p:cNvPr id="146" name="Google Shape;146;p25"/>
          <p:cNvSpPr txBox="1">
            <a:spLocks noGrp="1"/>
          </p:cNvSpPr>
          <p:nvPr>
            <p:ph type="title"/>
          </p:nvPr>
        </p:nvSpPr>
        <p:spPr>
          <a:xfrm>
            <a:off x="2465300" y="4340800"/>
            <a:ext cx="5782200" cy="728700"/>
          </a:xfrm>
          <a:prstGeom prst="rect">
            <a:avLst/>
          </a:prstGeom>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 sz="3600" b="1">
                <a:highlight>
                  <a:srgbClr val="3C78D8"/>
                </a:highlight>
              </a:rPr>
              <a:t>Mercury in thermometers</a:t>
            </a:r>
            <a:endParaRPr sz="4400"/>
          </a:p>
        </p:txBody>
      </p:sp>
      <p:sp>
        <p:nvSpPr>
          <p:cNvPr id="147" name="Google Shape;147;p25"/>
          <p:cNvSpPr txBox="1"/>
          <p:nvPr/>
        </p:nvSpPr>
        <p:spPr>
          <a:xfrm>
            <a:off x="1020775" y="156875"/>
            <a:ext cx="2497800" cy="14145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 sz="1300" b="1">
                <a:solidFill>
                  <a:srgbClr val="FFFFFF"/>
                </a:solidFill>
                <a:latin typeface="Questrial"/>
                <a:ea typeface="Questrial"/>
                <a:cs typeface="Questrial"/>
                <a:sym typeface="Questrial"/>
              </a:rPr>
              <a:t>Mercury: </a:t>
            </a:r>
            <a:r>
              <a:rPr lang="en" sz="1300">
                <a:solidFill>
                  <a:srgbClr val="FFFFFF"/>
                </a:solidFill>
                <a:latin typeface="Questrial"/>
                <a:ea typeface="Questrial"/>
                <a:cs typeface="Questrial"/>
                <a:sym typeface="Questrial"/>
              </a:rPr>
              <a:t>The mercury in thermometers doesn't stick to the sides of the thermometer because of Surface Tension, If it did the temperature would be inaccurate. </a:t>
            </a:r>
            <a:endParaRPr sz="1300">
              <a:solidFill>
                <a:srgbClr val="FFFFFF"/>
              </a:solidFill>
              <a:latin typeface="Questrial"/>
              <a:ea typeface="Questrial"/>
              <a:cs typeface="Questrial"/>
              <a:sym typeface="Questrial"/>
            </a:endParaRPr>
          </a:p>
        </p:txBody>
      </p:sp>
      <p:sp>
        <p:nvSpPr>
          <p:cNvPr id="148" name="Google Shape;148;p25"/>
          <p:cNvSpPr/>
          <p:nvPr/>
        </p:nvSpPr>
        <p:spPr>
          <a:xfrm rot="-10798744" flipH="1">
            <a:off x="2697475" y="1794750"/>
            <a:ext cx="821100" cy="692700"/>
          </a:xfrm>
          <a:prstGeom prst="bentArrow">
            <a:avLst>
              <a:gd name="adj1" fmla="val 25000"/>
              <a:gd name="adj2" fmla="val 28190"/>
              <a:gd name="adj3" fmla="val 25000"/>
              <a:gd name="adj4" fmla="val 4375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26"/>
          <p:cNvPicPr preferRelativeResize="0"/>
          <p:nvPr/>
        </p:nvPicPr>
        <p:blipFill>
          <a:blip r:embed="rId3">
            <a:alphaModFix/>
          </a:blip>
          <a:stretch>
            <a:fillRect/>
          </a:stretch>
        </p:blipFill>
        <p:spPr>
          <a:xfrm>
            <a:off x="566263" y="311363"/>
            <a:ext cx="8011475" cy="4520775"/>
          </a:xfrm>
          <a:prstGeom prst="rect">
            <a:avLst/>
          </a:prstGeom>
          <a:noFill/>
          <a:ln>
            <a:noFill/>
          </a:ln>
        </p:spPr>
      </p:pic>
      <p:sp>
        <p:nvSpPr>
          <p:cNvPr id="154" name="Google Shape;154;p26"/>
          <p:cNvSpPr txBox="1">
            <a:spLocks noGrp="1"/>
          </p:cNvSpPr>
          <p:nvPr>
            <p:ph type="title"/>
          </p:nvPr>
        </p:nvSpPr>
        <p:spPr>
          <a:xfrm>
            <a:off x="680750" y="425850"/>
            <a:ext cx="2994900" cy="605100"/>
          </a:xfrm>
          <a:prstGeom prst="rect">
            <a:avLst/>
          </a:prstGeom>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 sz="3400" b="1">
                <a:highlight>
                  <a:srgbClr val="3C78D8"/>
                </a:highlight>
              </a:rPr>
              <a:t>Oil and Water</a:t>
            </a:r>
            <a:endParaRPr sz="3400" b="1">
              <a:highlight>
                <a:srgbClr val="3C78D8"/>
              </a:highlight>
            </a:endParaRPr>
          </a:p>
        </p:txBody>
      </p:sp>
      <p:sp>
        <p:nvSpPr>
          <p:cNvPr id="155" name="Google Shape;155;p26"/>
          <p:cNvSpPr txBox="1"/>
          <p:nvPr/>
        </p:nvSpPr>
        <p:spPr>
          <a:xfrm>
            <a:off x="6386150" y="3597075"/>
            <a:ext cx="2241000" cy="1042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rgbClr val="FFFFFF"/>
                </a:solidFill>
                <a:latin typeface="Questrial"/>
                <a:ea typeface="Questrial"/>
                <a:cs typeface="Questrial"/>
                <a:sym typeface="Questrial"/>
              </a:rPr>
              <a:t>Oil and Water: </a:t>
            </a:r>
            <a:r>
              <a:rPr lang="en" sz="1300">
                <a:solidFill>
                  <a:srgbClr val="FFFFFF"/>
                </a:solidFill>
                <a:latin typeface="Questrial"/>
                <a:ea typeface="Questrial"/>
                <a:cs typeface="Questrial"/>
                <a:sym typeface="Questrial"/>
              </a:rPr>
              <a:t>Separation between oil and water occurs due to the different surface tensions of the liquids</a:t>
            </a:r>
            <a:endParaRPr sz="1300">
              <a:solidFill>
                <a:srgbClr val="FFFFFF"/>
              </a:solidFill>
              <a:latin typeface="Questrial"/>
              <a:ea typeface="Questrial"/>
              <a:cs typeface="Questrial"/>
              <a:sym typeface="Questrial"/>
            </a:endParaRPr>
          </a:p>
        </p:txBody>
      </p:sp>
      <p:sp>
        <p:nvSpPr>
          <p:cNvPr id="156" name="Google Shape;156;p26"/>
          <p:cNvSpPr/>
          <p:nvPr/>
        </p:nvSpPr>
        <p:spPr>
          <a:xfrm flipH="1">
            <a:off x="6979350" y="3021075"/>
            <a:ext cx="796200" cy="576000"/>
          </a:xfrm>
          <a:prstGeom prst="bentArrow">
            <a:avLst>
              <a:gd name="adj1" fmla="val 25000"/>
              <a:gd name="adj2" fmla="val 28190"/>
              <a:gd name="adj3" fmla="val 25000"/>
              <a:gd name="adj4" fmla="val 4375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27"/>
          <p:cNvPicPr preferRelativeResize="0"/>
          <p:nvPr/>
        </p:nvPicPr>
        <p:blipFill rotWithShape="1">
          <a:blip r:embed="rId3">
            <a:alphaModFix/>
          </a:blip>
          <a:srcRect l="5689" r="5689"/>
          <a:stretch/>
        </p:blipFill>
        <p:spPr>
          <a:xfrm>
            <a:off x="749900" y="92987"/>
            <a:ext cx="7644200" cy="4957525"/>
          </a:xfrm>
          <a:prstGeom prst="rect">
            <a:avLst/>
          </a:prstGeom>
          <a:noFill/>
          <a:ln>
            <a:noFill/>
          </a:ln>
        </p:spPr>
      </p:pic>
      <p:sp>
        <p:nvSpPr>
          <p:cNvPr id="162" name="Google Shape;162;p27"/>
          <p:cNvSpPr txBox="1">
            <a:spLocks noGrp="1"/>
          </p:cNvSpPr>
          <p:nvPr>
            <p:ph type="title"/>
          </p:nvPr>
        </p:nvSpPr>
        <p:spPr>
          <a:xfrm>
            <a:off x="870450" y="228925"/>
            <a:ext cx="5144400" cy="667200"/>
          </a:xfrm>
          <a:prstGeom prst="rect">
            <a:avLst/>
          </a:prstGeom>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 sz="3400" b="1">
                <a:highlight>
                  <a:srgbClr val="3C78D8"/>
                </a:highlight>
              </a:rPr>
              <a:t>Insects walking on water</a:t>
            </a:r>
            <a:endParaRPr sz="3400" b="1">
              <a:highlight>
                <a:srgbClr val="3C78D8"/>
              </a:highlight>
            </a:endParaRPr>
          </a:p>
        </p:txBody>
      </p:sp>
      <p:sp>
        <p:nvSpPr>
          <p:cNvPr id="163" name="Google Shape;163;p27"/>
          <p:cNvSpPr txBox="1"/>
          <p:nvPr/>
        </p:nvSpPr>
        <p:spPr>
          <a:xfrm>
            <a:off x="5657750" y="2946825"/>
            <a:ext cx="2612700" cy="11151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 sz="1300" b="1">
                <a:solidFill>
                  <a:srgbClr val="FFFFFF"/>
                </a:solidFill>
                <a:latin typeface="Questrial"/>
                <a:ea typeface="Questrial"/>
                <a:cs typeface="Questrial"/>
                <a:sym typeface="Questrial"/>
              </a:rPr>
              <a:t>Walking on Water: </a:t>
            </a:r>
            <a:r>
              <a:rPr lang="en" sz="1300">
                <a:solidFill>
                  <a:srgbClr val="FFFFFF"/>
                </a:solidFill>
                <a:latin typeface="Questrial"/>
                <a:ea typeface="Questrial"/>
                <a:cs typeface="Questrial"/>
                <a:sym typeface="Questrial"/>
              </a:rPr>
              <a:t>Water insects are able to walk water because of the wax secreted on their legs combined with surface tension's elastic-like cover.</a:t>
            </a:r>
            <a:endParaRPr sz="1300">
              <a:solidFill>
                <a:srgbClr val="FFFFFF"/>
              </a:solidFill>
              <a:latin typeface="Questrial"/>
              <a:ea typeface="Questrial"/>
              <a:cs typeface="Questrial"/>
              <a:sym typeface="Quest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p28"/>
          <p:cNvPicPr preferRelativeResize="0"/>
          <p:nvPr/>
        </p:nvPicPr>
        <p:blipFill>
          <a:blip r:embed="rId3">
            <a:alphaModFix/>
          </a:blip>
          <a:stretch>
            <a:fillRect/>
          </a:stretch>
        </p:blipFill>
        <p:spPr>
          <a:xfrm>
            <a:off x="514050" y="431725"/>
            <a:ext cx="7431615" cy="4644775"/>
          </a:xfrm>
          <a:prstGeom prst="rect">
            <a:avLst/>
          </a:prstGeom>
          <a:noFill/>
          <a:ln w="19050" cap="flat" cmpd="sng">
            <a:solidFill>
              <a:schemeClr val="dk2"/>
            </a:solidFill>
            <a:prstDash val="solid"/>
            <a:round/>
            <a:headEnd type="none" w="sm" len="sm"/>
            <a:tailEnd type="none" w="sm" len="sm"/>
          </a:ln>
        </p:spPr>
      </p:pic>
      <p:pic>
        <p:nvPicPr>
          <p:cNvPr id="169" name="Google Shape;169;p28"/>
          <p:cNvPicPr preferRelativeResize="0"/>
          <p:nvPr/>
        </p:nvPicPr>
        <p:blipFill>
          <a:blip r:embed="rId4">
            <a:alphaModFix/>
          </a:blip>
          <a:stretch>
            <a:fillRect/>
          </a:stretch>
        </p:blipFill>
        <p:spPr>
          <a:xfrm>
            <a:off x="5332550" y="162875"/>
            <a:ext cx="3571650" cy="2678750"/>
          </a:xfrm>
          <a:prstGeom prst="rect">
            <a:avLst/>
          </a:prstGeom>
          <a:noFill/>
          <a:ln w="19050" cap="flat" cmpd="sng">
            <a:solidFill>
              <a:schemeClr val="dk2"/>
            </a:solidFill>
            <a:prstDash val="solid"/>
            <a:round/>
            <a:headEnd type="none" w="sm" len="sm"/>
            <a:tailEnd type="none" w="sm" len="sm"/>
          </a:ln>
        </p:spPr>
      </p:pic>
      <p:sp>
        <p:nvSpPr>
          <p:cNvPr id="170" name="Google Shape;170;p28"/>
          <p:cNvSpPr txBox="1">
            <a:spLocks noGrp="1"/>
          </p:cNvSpPr>
          <p:nvPr>
            <p:ph type="title"/>
          </p:nvPr>
        </p:nvSpPr>
        <p:spPr>
          <a:xfrm>
            <a:off x="694100" y="675600"/>
            <a:ext cx="4551000" cy="759000"/>
          </a:xfrm>
          <a:prstGeom prst="rect">
            <a:avLst/>
          </a:prstGeom>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 sz="3400" b="1">
                <a:highlight>
                  <a:srgbClr val="3C78D8"/>
                </a:highlight>
              </a:rPr>
              <a:t>Water resistant Tents</a:t>
            </a:r>
            <a:endParaRPr sz="3400" b="1">
              <a:highlight>
                <a:srgbClr val="3C78D8"/>
              </a:highlight>
            </a:endParaRPr>
          </a:p>
        </p:txBody>
      </p:sp>
      <p:sp>
        <p:nvSpPr>
          <p:cNvPr id="171" name="Google Shape;171;p28"/>
          <p:cNvSpPr txBox="1"/>
          <p:nvPr/>
        </p:nvSpPr>
        <p:spPr>
          <a:xfrm>
            <a:off x="3732300" y="3249875"/>
            <a:ext cx="4009500" cy="17370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a:solidFill>
                  <a:srgbClr val="FFFFFF"/>
                </a:solidFill>
                <a:latin typeface="Questrial"/>
                <a:ea typeface="Questrial"/>
                <a:cs typeface="Questrial"/>
                <a:sym typeface="Questrial"/>
              </a:rPr>
              <a:t> The upper layer of some tents is the rain protector. When water is on it, the surface tension doesn't allow the water to pass through the tent cover. But if you touch the cover whilst the water is on it, you break the surface tension and the water slips through.</a:t>
            </a:r>
            <a:endParaRPr>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p29"/>
          <p:cNvPicPr preferRelativeResize="0"/>
          <p:nvPr/>
        </p:nvPicPr>
        <p:blipFill>
          <a:blip r:embed="rId3">
            <a:alphaModFix/>
          </a:blip>
          <a:stretch>
            <a:fillRect/>
          </a:stretch>
        </p:blipFill>
        <p:spPr>
          <a:xfrm>
            <a:off x="48450" y="134475"/>
            <a:ext cx="8948424" cy="4926326"/>
          </a:xfrm>
          <a:prstGeom prst="rect">
            <a:avLst/>
          </a:prstGeom>
          <a:noFill/>
          <a:ln w="28575" cap="flat" cmpd="sng">
            <a:solidFill>
              <a:srgbClr val="FFFFFF"/>
            </a:solidFill>
            <a:prstDash val="solid"/>
            <a:round/>
            <a:headEnd type="none" w="sm" len="sm"/>
            <a:tailEnd type="none" w="sm" len="sm"/>
          </a:ln>
        </p:spPr>
      </p:pic>
      <p:sp>
        <p:nvSpPr>
          <p:cNvPr id="177" name="Google Shape;177;p29"/>
          <p:cNvSpPr txBox="1">
            <a:spLocks noGrp="1"/>
          </p:cNvSpPr>
          <p:nvPr>
            <p:ph type="title"/>
          </p:nvPr>
        </p:nvSpPr>
        <p:spPr>
          <a:xfrm>
            <a:off x="144150" y="345500"/>
            <a:ext cx="5045100" cy="6423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 sz="3400">
                <a:solidFill>
                  <a:schemeClr val="lt1"/>
                </a:solidFill>
                <a:highlight>
                  <a:srgbClr val="3C78D8"/>
                </a:highlight>
              </a:rPr>
              <a:t>Why bubbles are round?</a:t>
            </a:r>
            <a:endParaRPr sz="3400">
              <a:solidFill>
                <a:schemeClr val="lt1"/>
              </a:solidFill>
              <a:highlight>
                <a:srgbClr val="3C78D8"/>
              </a:highlight>
            </a:endParaRPr>
          </a:p>
        </p:txBody>
      </p:sp>
      <p:sp>
        <p:nvSpPr>
          <p:cNvPr id="178" name="Google Shape;178;p29"/>
          <p:cNvSpPr txBox="1"/>
          <p:nvPr/>
        </p:nvSpPr>
        <p:spPr>
          <a:xfrm>
            <a:off x="5668825" y="3160050"/>
            <a:ext cx="3283200" cy="190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highlight>
                  <a:srgbClr val="FFFFFF"/>
                </a:highlight>
                <a:latin typeface="Questrial"/>
                <a:ea typeface="Questrial"/>
                <a:cs typeface="Questrial"/>
                <a:sym typeface="Questrial"/>
              </a:rPr>
              <a:t>Bubbles: </a:t>
            </a:r>
            <a:r>
              <a:rPr lang="en">
                <a:highlight>
                  <a:srgbClr val="FFFFFF"/>
                </a:highlight>
                <a:latin typeface="Questrial"/>
                <a:ea typeface="Questrial"/>
                <a:cs typeface="Questrial"/>
                <a:sym typeface="Questrial"/>
              </a:rPr>
              <a:t>The surface of the soapy water is more flexible than ordinary water. When you blow air into soapy water, the air stretches the surface. The surface tension in this stretchy layer captures the air and pulls the soapy water into the shape of a sphere. </a:t>
            </a:r>
            <a:endParaRPr>
              <a:highlight>
                <a:srgbClr val="FFFFFF"/>
              </a:highlight>
              <a:latin typeface="Questrial"/>
              <a:ea typeface="Questrial"/>
              <a:cs typeface="Questrial"/>
              <a:sym typeface="Questrial"/>
            </a:endParaRPr>
          </a:p>
        </p:txBody>
      </p:sp>
      <p:sp>
        <p:nvSpPr>
          <p:cNvPr id="179" name="Google Shape;179;p29"/>
          <p:cNvSpPr/>
          <p:nvPr/>
        </p:nvSpPr>
        <p:spPr>
          <a:xfrm rot="10800000" flipH="1">
            <a:off x="4655425" y="3552150"/>
            <a:ext cx="1013400" cy="831900"/>
          </a:xfrm>
          <a:prstGeom prst="bentArrow">
            <a:avLst>
              <a:gd name="adj1" fmla="val 25000"/>
              <a:gd name="adj2" fmla="val 25000"/>
              <a:gd name="adj3" fmla="val 25000"/>
              <a:gd name="adj4" fmla="val 4375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0"/>
          <p:cNvSpPr txBox="1">
            <a:spLocks noGrp="1"/>
          </p:cNvSpPr>
          <p:nvPr>
            <p:ph type="title"/>
          </p:nvPr>
        </p:nvSpPr>
        <p:spPr>
          <a:xfrm>
            <a:off x="265500" y="487325"/>
            <a:ext cx="4045200" cy="1786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Surface tension of Water</a:t>
            </a:r>
            <a:endParaRPr/>
          </a:p>
        </p:txBody>
      </p:sp>
      <p:sp>
        <p:nvSpPr>
          <p:cNvPr id="185" name="Google Shape;185;p30"/>
          <p:cNvSpPr txBox="1"/>
          <p:nvPr/>
        </p:nvSpPr>
        <p:spPr>
          <a:xfrm>
            <a:off x="4914650" y="754375"/>
            <a:ext cx="3726300" cy="35091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Playfair Display"/>
              <a:buChar char="➔"/>
            </a:pPr>
            <a:r>
              <a:rPr lang="en" sz="1500">
                <a:latin typeface="Questrial"/>
                <a:ea typeface="Questrial"/>
                <a:cs typeface="Questrial"/>
                <a:sym typeface="Questrial"/>
              </a:rPr>
              <a:t>Water has a very strong surface tension</a:t>
            </a:r>
            <a:endParaRPr sz="1500">
              <a:latin typeface="Questrial"/>
              <a:ea typeface="Questrial"/>
              <a:cs typeface="Questrial"/>
              <a:sym typeface="Questrial"/>
            </a:endParaRPr>
          </a:p>
          <a:p>
            <a:pPr marL="0" lvl="0" indent="0" algn="l" rtl="0">
              <a:spcBef>
                <a:spcPts val="0"/>
              </a:spcBef>
              <a:spcAft>
                <a:spcPts val="0"/>
              </a:spcAft>
              <a:buNone/>
            </a:pPr>
            <a:endParaRPr sz="1500">
              <a:latin typeface="Questrial"/>
              <a:ea typeface="Questrial"/>
              <a:cs typeface="Questrial"/>
              <a:sym typeface="Questrial"/>
            </a:endParaRPr>
          </a:p>
          <a:p>
            <a:pPr marL="457200" lvl="0" indent="-317500" algn="l" rtl="0">
              <a:spcBef>
                <a:spcPts val="0"/>
              </a:spcBef>
              <a:spcAft>
                <a:spcPts val="0"/>
              </a:spcAft>
              <a:buSzPts val="1400"/>
              <a:buFont typeface="Playfair Display"/>
              <a:buChar char="➔"/>
            </a:pPr>
            <a:r>
              <a:rPr lang="en" sz="1500">
                <a:latin typeface="Questrial"/>
                <a:ea typeface="Questrial"/>
                <a:cs typeface="Questrial"/>
                <a:sym typeface="Questrial"/>
              </a:rPr>
              <a:t>Surface tension  is the reason why water collects in drops</a:t>
            </a:r>
            <a:endParaRPr sz="1500">
              <a:latin typeface="Questrial"/>
              <a:ea typeface="Questrial"/>
              <a:cs typeface="Questrial"/>
              <a:sym typeface="Questrial"/>
            </a:endParaRPr>
          </a:p>
          <a:p>
            <a:pPr marL="0" lvl="0" indent="0" algn="l" rtl="0">
              <a:spcBef>
                <a:spcPts val="0"/>
              </a:spcBef>
              <a:spcAft>
                <a:spcPts val="0"/>
              </a:spcAft>
              <a:buNone/>
            </a:pPr>
            <a:endParaRPr sz="1500">
              <a:latin typeface="Questrial"/>
              <a:ea typeface="Questrial"/>
              <a:cs typeface="Questrial"/>
              <a:sym typeface="Questrial"/>
            </a:endParaRPr>
          </a:p>
          <a:p>
            <a:pPr marL="457200" lvl="0" indent="-317500" algn="l" rtl="0">
              <a:spcBef>
                <a:spcPts val="0"/>
              </a:spcBef>
              <a:spcAft>
                <a:spcPts val="0"/>
              </a:spcAft>
              <a:buSzPts val="1400"/>
              <a:buFont typeface="Playfair Display"/>
              <a:buChar char="➔"/>
            </a:pPr>
            <a:r>
              <a:rPr lang="en" sz="1500">
                <a:latin typeface="Questrial"/>
                <a:ea typeface="Questrial"/>
                <a:cs typeface="Questrial"/>
                <a:sym typeface="Questrial"/>
              </a:rPr>
              <a:t>it is also why water can travel up a plant stem</a:t>
            </a:r>
            <a:endParaRPr sz="1500">
              <a:latin typeface="Questrial"/>
              <a:ea typeface="Questrial"/>
              <a:cs typeface="Questrial"/>
              <a:sym typeface="Questrial"/>
            </a:endParaRPr>
          </a:p>
          <a:p>
            <a:pPr marL="0" lvl="0" indent="0" algn="l" rtl="0">
              <a:spcBef>
                <a:spcPts val="0"/>
              </a:spcBef>
              <a:spcAft>
                <a:spcPts val="0"/>
              </a:spcAft>
              <a:buNone/>
            </a:pPr>
            <a:endParaRPr sz="1500">
              <a:latin typeface="Questrial"/>
              <a:ea typeface="Questrial"/>
              <a:cs typeface="Questrial"/>
              <a:sym typeface="Questrial"/>
            </a:endParaRPr>
          </a:p>
          <a:p>
            <a:pPr marL="457200" lvl="0" indent="-317500" algn="l" rtl="0">
              <a:spcBef>
                <a:spcPts val="0"/>
              </a:spcBef>
              <a:spcAft>
                <a:spcPts val="0"/>
              </a:spcAft>
              <a:buSzPts val="1400"/>
              <a:buFont typeface="Playfair Display"/>
              <a:buChar char="➔"/>
            </a:pPr>
            <a:r>
              <a:rPr lang="en" sz="1500">
                <a:latin typeface="Questrial"/>
                <a:ea typeface="Questrial"/>
                <a:cs typeface="Questrial"/>
                <a:sym typeface="Questrial"/>
              </a:rPr>
              <a:t>Or get to your cells through the smallest blood vessels. </a:t>
            </a:r>
            <a:endParaRPr sz="1500">
              <a:latin typeface="Questrial"/>
              <a:ea typeface="Questrial"/>
              <a:cs typeface="Questrial"/>
              <a:sym typeface="Questrial"/>
            </a:endParaRPr>
          </a:p>
          <a:p>
            <a:pPr marL="0" lvl="0" indent="0" algn="l" rtl="0">
              <a:spcBef>
                <a:spcPts val="0"/>
              </a:spcBef>
              <a:spcAft>
                <a:spcPts val="0"/>
              </a:spcAft>
              <a:buNone/>
            </a:pPr>
            <a:endParaRPr sz="1500">
              <a:latin typeface="Questrial"/>
              <a:ea typeface="Questrial"/>
              <a:cs typeface="Questrial"/>
              <a:sym typeface="Questrial"/>
            </a:endParaRPr>
          </a:p>
          <a:p>
            <a:pPr marL="457200" lvl="0" indent="-317500" algn="l" rtl="0">
              <a:spcBef>
                <a:spcPts val="0"/>
              </a:spcBef>
              <a:spcAft>
                <a:spcPts val="0"/>
              </a:spcAft>
              <a:buSzPts val="1400"/>
              <a:buFont typeface="Playfair Display"/>
              <a:buChar char="➔"/>
            </a:pPr>
            <a:r>
              <a:rPr lang="en" sz="1500">
                <a:latin typeface="Questrial"/>
                <a:ea typeface="Questrial"/>
                <a:cs typeface="Questrial"/>
                <a:sym typeface="Questrial"/>
              </a:rPr>
              <a:t>It even allows insects to walk on water! </a:t>
            </a:r>
            <a:endParaRPr sz="1500">
              <a:latin typeface="Questrial"/>
              <a:ea typeface="Questrial"/>
              <a:cs typeface="Questrial"/>
              <a:sym typeface="Questrial"/>
            </a:endParaRPr>
          </a:p>
        </p:txBody>
      </p:sp>
      <p:pic>
        <p:nvPicPr>
          <p:cNvPr id="186" name="Google Shape;186;p30"/>
          <p:cNvPicPr preferRelativeResize="0"/>
          <p:nvPr/>
        </p:nvPicPr>
        <p:blipFill>
          <a:blip r:embed="rId3">
            <a:alphaModFix/>
          </a:blip>
          <a:stretch>
            <a:fillRect/>
          </a:stretch>
        </p:blipFill>
        <p:spPr>
          <a:xfrm>
            <a:off x="0" y="2844437"/>
            <a:ext cx="4572000" cy="229906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1"/>
          <p:cNvSpPr txBox="1">
            <a:spLocks noGrp="1"/>
          </p:cNvSpPr>
          <p:nvPr>
            <p:ph type="body" idx="1"/>
          </p:nvPr>
        </p:nvSpPr>
        <p:spPr>
          <a:xfrm>
            <a:off x="1572600" y="363575"/>
            <a:ext cx="5998800" cy="605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https://www.youtube.com/watch?v=A8n678m6ZqI</a:t>
            </a:r>
            <a:endParaRPr dirty="0"/>
          </a:p>
        </p:txBody>
      </p:sp>
      <p:sp>
        <p:nvSpPr>
          <p:cNvPr id="192" name="Google Shape;192;p31"/>
          <p:cNvSpPr txBox="1"/>
          <p:nvPr/>
        </p:nvSpPr>
        <p:spPr>
          <a:xfrm>
            <a:off x="836850" y="2823425"/>
            <a:ext cx="7470300" cy="688800"/>
          </a:xfrm>
          <a:prstGeom prst="rect">
            <a:avLst/>
          </a:prstGeom>
          <a:noFill/>
          <a:ln w="19050"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3000">
                <a:highlight>
                  <a:srgbClr val="6D9EEB"/>
                </a:highlight>
                <a:latin typeface="Questrial"/>
                <a:ea typeface="Questrial"/>
                <a:cs typeface="Questrial"/>
                <a:sym typeface="Questrial"/>
              </a:rPr>
              <a:t>What happens when you break surface?</a:t>
            </a:r>
            <a:endParaRPr sz="3000">
              <a:highlight>
                <a:srgbClr val="6D9EEB"/>
              </a:highlight>
              <a:latin typeface="Questrial"/>
              <a:ea typeface="Questrial"/>
              <a:cs typeface="Questrial"/>
              <a:sym typeface="Questrial"/>
            </a:endParaRPr>
          </a:p>
        </p:txBody>
      </p:sp>
      <p:sp>
        <p:nvSpPr>
          <p:cNvPr id="193" name="Google Shape;193;p31"/>
          <p:cNvSpPr txBox="1"/>
          <p:nvPr/>
        </p:nvSpPr>
        <p:spPr>
          <a:xfrm>
            <a:off x="1425000" y="3577250"/>
            <a:ext cx="6146400" cy="64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Questrial"/>
                <a:ea typeface="Questrial"/>
                <a:cs typeface="Questrial"/>
                <a:sym typeface="Questrial"/>
              </a:rPr>
              <a:t>Discussion:</a:t>
            </a:r>
            <a:r>
              <a:rPr lang="en">
                <a:latin typeface="Playfair Display"/>
                <a:ea typeface="Playfair Display"/>
                <a:cs typeface="Playfair Display"/>
                <a:sym typeface="Playfair Display"/>
              </a:rPr>
              <a:t> </a:t>
            </a:r>
            <a:r>
              <a:rPr lang="en">
                <a:latin typeface="Questrial"/>
                <a:ea typeface="Questrial"/>
                <a:cs typeface="Questrial"/>
                <a:sym typeface="Questrial"/>
              </a:rPr>
              <a:t>How we can see/feel the surface tension of water when we dive?</a:t>
            </a:r>
            <a:endParaRPr>
              <a:latin typeface="Questrial"/>
              <a:ea typeface="Questrial"/>
              <a:cs typeface="Questrial"/>
              <a:sym typeface="Questrial"/>
            </a:endParaRPr>
          </a:p>
        </p:txBody>
      </p:sp>
      <p:sp>
        <p:nvSpPr>
          <p:cNvPr id="194" name="Google Shape;194;p31"/>
          <p:cNvSpPr/>
          <p:nvPr/>
        </p:nvSpPr>
        <p:spPr>
          <a:xfrm>
            <a:off x="6523250" y="1664238"/>
            <a:ext cx="1358100" cy="9075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Abril Fatface"/>
                <a:ea typeface="Abril Fatface"/>
                <a:cs typeface="Abril Fatface"/>
                <a:sym typeface="Abril Fatface"/>
              </a:rPr>
              <a:t>Noise?</a:t>
            </a:r>
            <a:r>
              <a:rPr lang="en"/>
              <a:t> </a:t>
            </a:r>
            <a:endParaRPr/>
          </a:p>
        </p:txBody>
      </p:sp>
      <p:sp>
        <p:nvSpPr>
          <p:cNvPr id="195" name="Google Shape;195;p31"/>
          <p:cNvSpPr/>
          <p:nvPr/>
        </p:nvSpPr>
        <p:spPr>
          <a:xfrm flipH="1">
            <a:off x="956450" y="1928563"/>
            <a:ext cx="1147800" cy="6888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Abril Fatface"/>
                <a:ea typeface="Abril Fatface"/>
                <a:cs typeface="Abril Fatface"/>
                <a:sym typeface="Abril Fatface"/>
              </a:rPr>
              <a:t>Effect?</a:t>
            </a:r>
            <a:endParaRPr>
              <a:latin typeface="Abril Fatface"/>
              <a:ea typeface="Abril Fatface"/>
              <a:cs typeface="Abril Fatface"/>
              <a:sym typeface="Abril Fatface"/>
            </a:endParaRPr>
          </a:p>
        </p:txBody>
      </p:sp>
      <p:sp>
        <p:nvSpPr>
          <p:cNvPr id="196" name="Google Shape;196;p31"/>
          <p:cNvSpPr/>
          <p:nvPr/>
        </p:nvSpPr>
        <p:spPr>
          <a:xfrm>
            <a:off x="4017300" y="1423688"/>
            <a:ext cx="1358100" cy="9447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Abril Fatface"/>
                <a:ea typeface="Abril Fatface"/>
                <a:cs typeface="Abril Fatface"/>
                <a:sym typeface="Abril Fatface"/>
              </a:rPr>
              <a:t>What do we see?</a:t>
            </a:r>
            <a:endParaRPr>
              <a:latin typeface="Abril Fatface"/>
              <a:ea typeface="Abril Fatface"/>
              <a:cs typeface="Abril Fatface"/>
              <a:sym typeface="Abril Fatface"/>
            </a:endParaRPr>
          </a:p>
        </p:txBody>
      </p:sp>
      <p:sp>
        <p:nvSpPr>
          <p:cNvPr id="197" name="Google Shape;197;p31"/>
          <p:cNvSpPr/>
          <p:nvPr/>
        </p:nvSpPr>
        <p:spPr>
          <a:xfrm rot="10800000" flipH="1">
            <a:off x="7406375" y="3724750"/>
            <a:ext cx="1167000" cy="7707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1"/>
          <p:cNvSpPr txBox="1"/>
          <p:nvPr/>
        </p:nvSpPr>
        <p:spPr>
          <a:xfrm>
            <a:off x="7498175" y="3935350"/>
            <a:ext cx="1075200" cy="56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bril Fatface"/>
                <a:ea typeface="Abril Fatface"/>
                <a:cs typeface="Abril Fatface"/>
                <a:sym typeface="Abril Fatface"/>
              </a:rPr>
              <a:t>Changes?</a:t>
            </a:r>
            <a:endParaRPr>
              <a:latin typeface="Abril Fatface"/>
              <a:ea typeface="Abril Fatface"/>
              <a:cs typeface="Abril Fatface"/>
              <a:sym typeface="Abril Fatface"/>
            </a:endParaRPr>
          </a:p>
        </p:txBody>
      </p:sp>
      <p:pic>
        <p:nvPicPr>
          <p:cNvPr id="2" name="How does Surface Tension work">
            <a:hlinkClick r:id="" action="ppaction://media"/>
            <a:extLst>
              <a:ext uri="{FF2B5EF4-FFF2-40B4-BE49-F238E27FC236}">
                <a16:creationId xmlns:a16="http://schemas.microsoft.com/office/drawing/2014/main" id="{2EC5F74B-C960-4D0D-B498-AF181114A8B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12748"/>
            <a:ext cx="9121337" cy="51307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1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2" name="Google Shape;192;p31"/>
          <p:cNvSpPr txBox="1"/>
          <p:nvPr/>
        </p:nvSpPr>
        <p:spPr>
          <a:xfrm>
            <a:off x="836850" y="2823425"/>
            <a:ext cx="7470300" cy="688800"/>
          </a:xfrm>
          <a:prstGeom prst="rect">
            <a:avLst/>
          </a:prstGeom>
          <a:noFill/>
          <a:ln w="19050"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3000">
                <a:highlight>
                  <a:srgbClr val="6D9EEB"/>
                </a:highlight>
                <a:latin typeface="Questrial"/>
                <a:ea typeface="Questrial"/>
                <a:cs typeface="Questrial"/>
                <a:sym typeface="Questrial"/>
              </a:rPr>
              <a:t>What happens when you break surface?</a:t>
            </a:r>
            <a:endParaRPr sz="3000">
              <a:highlight>
                <a:srgbClr val="6D9EEB"/>
              </a:highlight>
              <a:latin typeface="Questrial"/>
              <a:ea typeface="Questrial"/>
              <a:cs typeface="Questrial"/>
              <a:sym typeface="Questrial"/>
            </a:endParaRPr>
          </a:p>
        </p:txBody>
      </p:sp>
      <p:sp>
        <p:nvSpPr>
          <p:cNvPr id="193" name="Google Shape;193;p31"/>
          <p:cNvSpPr txBox="1"/>
          <p:nvPr/>
        </p:nvSpPr>
        <p:spPr>
          <a:xfrm>
            <a:off x="1425000" y="3577250"/>
            <a:ext cx="6146400" cy="64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Questrial"/>
                <a:ea typeface="Questrial"/>
                <a:cs typeface="Questrial"/>
                <a:sym typeface="Questrial"/>
              </a:rPr>
              <a:t>Discussion:</a:t>
            </a:r>
            <a:r>
              <a:rPr lang="en">
                <a:latin typeface="Playfair Display"/>
                <a:ea typeface="Playfair Display"/>
                <a:cs typeface="Playfair Display"/>
                <a:sym typeface="Playfair Display"/>
              </a:rPr>
              <a:t> </a:t>
            </a:r>
            <a:r>
              <a:rPr lang="en">
                <a:latin typeface="Questrial"/>
                <a:ea typeface="Questrial"/>
                <a:cs typeface="Questrial"/>
                <a:sym typeface="Questrial"/>
              </a:rPr>
              <a:t>How we can see/feel the surface tension of water when we dive?</a:t>
            </a:r>
            <a:endParaRPr>
              <a:latin typeface="Questrial"/>
              <a:ea typeface="Questrial"/>
              <a:cs typeface="Questrial"/>
              <a:sym typeface="Questrial"/>
            </a:endParaRPr>
          </a:p>
        </p:txBody>
      </p:sp>
      <p:sp>
        <p:nvSpPr>
          <p:cNvPr id="194" name="Google Shape;194;p31"/>
          <p:cNvSpPr/>
          <p:nvPr/>
        </p:nvSpPr>
        <p:spPr>
          <a:xfrm>
            <a:off x="6523250" y="1664238"/>
            <a:ext cx="1358100" cy="9075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Abril Fatface"/>
                <a:ea typeface="Abril Fatface"/>
                <a:cs typeface="Abril Fatface"/>
                <a:sym typeface="Abril Fatface"/>
              </a:rPr>
              <a:t>Noise?</a:t>
            </a:r>
            <a:r>
              <a:rPr lang="en"/>
              <a:t> </a:t>
            </a:r>
            <a:endParaRPr/>
          </a:p>
        </p:txBody>
      </p:sp>
      <p:sp>
        <p:nvSpPr>
          <p:cNvPr id="195" name="Google Shape;195;p31"/>
          <p:cNvSpPr/>
          <p:nvPr/>
        </p:nvSpPr>
        <p:spPr>
          <a:xfrm flipH="1">
            <a:off x="956450" y="1928563"/>
            <a:ext cx="1147800" cy="6888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Abril Fatface"/>
                <a:ea typeface="Abril Fatface"/>
                <a:cs typeface="Abril Fatface"/>
                <a:sym typeface="Abril Fatface"/>
              </a:rPr>
              <a:t>Effect?</a:t>
            </a:r>
            <a:endParaRPr>
              <a:latin typeface="Abril Fatface"/>
              <a:ea typeface="Abril Fatface"/>
              <a:cs typeface="Abril Fatface"/>
              <a:sym typeface="Abril Fatface"/>
            </a:endParaRPr>
          </a:p>
        </p:txBody>
      </p:sp>
      <p:sp>
        <p:nvSpPr>
          <p:cNvPr id="196" name="Google Shape;196;p31"/>
          <p:cNvSpPr/>
          <p:nvPr/>
        </p:nvSpPr>
        <p:spPr>
          <a:xfrm>
            <a:off x="4017300" y="1423688"/>
            <a:ext cx="1358100" cy="9447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Abril Fatface"/>
                <a:ea typeface="Abril Fatface"/>
                <a:cs typeface="Abril Fatface"/>
                <a:sym typeface="Abril Fatface"/>
              </a:rPr>
              <a:t>What do we see?</a:t>
            </a:r>
            <a:endParaRPr>
              <a:latin typeface="Abril Fatface"/>
              <a:ea typeface="Abril Fatface"/>
              <a:cs typeface="Abril Fatface"/>
              <a:sym typeface="Abril Fatface"/>
            </a:endParaRPr>
          </a:p>
        </p:txBody>
      </p:sp>
      <p:sp>
        <p:nvSpPr>
          <p:cNvPr id="197" name="Google Shape;197;p31"/>
          <p:cNvSpPr/>
          <p:nvPr/>
        </p:nvSpPr>
        <p:spPr>
          <a:xfrm rot="10800000" flipH="1">
            <a:off x="7406375" y="3724750"/>
            <a:ext cx="1167000" cy="7707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1"/>
          <p:cNvSpPr txBox="1"/>
          <p:nvPr/>
        </p:nvSpPr>
        <p:spPr>
          <a:xfrm>
            <a:off x="7498175" y="3935350"/>
            <a:ext cx="1075200" cy="56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bril Fatface"/>
                <a:ea typeface="Abril Fatface"/>
                <a:cs typeface="Abril Fatface"/>
                <a:sym typeface="Abril Fatface"/>
              </a:rPr>
              <a:t>Changes?</a:t>
            </a:r>
            <a:endParaRPr>
              <a:latin typeface="Abril Fatface"/>
              <a:ea typeface="Abril Fatface"/>
              <a:cs typeface="Abril Fatface"/>
              <a:sym typeface="Abril Fatface"/>
            </a:endParaRPr>
          </a:p>
        </p:txBody>
      </p:sp>
    </p:spTree>
    <p:extLst>
      <p:ext uri="{BB962C8B-B14F-4D97-AF65-F5344CB8AC3E}">
        <p14:creationId xmlns:p14="http://schemas.microsoft.com/office/powerpoint/2010/main" val="3550780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2"/>
          <p:cNvSpPr txBox="1">
            <a:spLocks noGrp="1"/>
          </p:cNvSpPr>
          <p:nvPr>
            <p:ph type="title"/>
          </p:nvPr>
        </p:nvSpPr>
        <p:spPr>
          <a:xfrm>
            <a:off x="2239650" y="2017350"/>
            <a:ext cx="4664700" cy="1108800"/>
          </a:xfrm>
          <a:prstGeom prst="rect">
            <a:avLst/>
          </a:prstGeom>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4000" b="1">
                <a:solidFill>
                  <a:srgbClr val="000000"/>
                </a:solidFill>
                <a:highlight>
                  <a:srgbClr val="FFFF00"/>
                </a:highlight>
              </a:rPr>
              <a:t>Experiment Time</a:t>
            </a:r>
            <a:endParaRPr sz="4000" b="1">
              <a:solidFill>
                <a:srgbClr val="000000"/>
              </a:solidFill>
              <a:highlight>
                <a:srgbClr val="FFFF00"/>
              </a:high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WE DONE</a:t>
            </a:r>
            <a:endParaRPr sz="3600"/>
          </a:p>
        </p:txBody>
      </p:sp>
      <p:sp>
        <p:nvSpPr>
          <p:cNvPr id="209" name="Google Shape;209;p33"/>
          <p:cNvSpPr txBox="1">
            <a:spLocks noGrp="1"/>
          </p:cNvSpPr>
          <p:nvPr>
            <p:ph type="body" idx="1"/>
          </p:nvPr>
        </p:nvSpPr>
        <p:spPr>
          <a:xfrm>
            <a:off x="311700" y="1281125"/>
            <a:ext cx="8520600" cy="317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100"/>
              <a:t>Hope you enjoyed and learnt something new about Surface Tension!!</a:t>
            </a:r>
            <a:endParaRPr sz="2100"/>
          </a:p>
          <a:p>
            <a:pPr marL="0" lvl="0" indent="0" algn="ctr" rtl="0">
              <a:spcBef>
                <a:spcPts val="1600"/>
              </a:spcBef>
              <a:spcAft>
                <a:spcPts val="0"/>
              </a:spcAft>
              <a:buNone/>
            </a:pPr>
            <a:endParaRPr sz="2100"/>
          </a:p>
          <a:p>
            <a:pPr marL="0" lvl="0" indent="0" algn="ctr" rtl="0">
              <a:spcBef>
                <a:spcPts val="1600"/>
              </a:spcBef>
              <a:spcAft>
                <a:spcPts val="0"/>
              </a:spcAft>
              <a:buNone/>
            </a:pPr>
            <a:endParaRPr sz="2100"/>
          </a:p>
          <a:p>
            <a:pPr marL="0" lvl="0" indent="0" algn="l" rtl="0">
              <a:spcBef>
                <a:spcPts val="1600"/>
              </a:spcBef>
              <a:spcAft>
                <a:spcPts val="1600"/>
              </a:spcAft>
              <a:buNone/>
            </a:pPr>
            <a:endParaRPr sz="2400"/>
          </a:p>
        </p:txBody>
      </p:sp>
      <p:pic>
        <p:nvPicPr>
          <p:cNvPr id="210" name="Google Shape;210;p33"/>
          <p:cNvPicPr preferRelativeResize="0"/>
          <p:nvPr/>
        </p:nvPicPr>
        <p:blipFill>
          <a:blip r:embed="rId3">
            <a:alphaModFix/>
          </a:blip>
          <a:stretch>
            <a:fillRect/>
          </a:stretch>
        </p:blipFill>
        <p:spPr>
          <a:xfrm>
            <a:off x="968675" y="2068925"/>
            <a:ext cx="2747175" cy="2747175"/>
          </a:xfrm>
          <a:prstGeom prst="rect">
            <a:avLst/>
          </a:prstGeom>
          <a:noFill/>
          <a:ln w="28575" cap="flat" cmpd="sng">
            <a:solidFill>
              <a:srgbClr val="FFFFFF"/>
            </a:solidFill>
            <a:prstDash val="dash"/>
            <a:round/>
            <a:headEnd type="none" w="sm" len="sm"/>
            <a:tailEnd type="none" w="sm" len="sm"/>
          </a:ln>
        </p:spPr>
      </p:pic>
      <p:pic>
        <p:nvPicPr>
          <p:cNvPr id="211" name="Google Shape;211;p33"/>
          <p:cNvPicPr preferRelativeResize="0"/>
          <p:nvPr/>
        </p:nvPicPr>
        <p:blipFill>
          <a:blip r:embed="rId4">
            <a:alphaModFix/>
          </a:blip>
          <a:stretch>
            <a:fillRect/>
          </a:stretch>
        </p:blipFill>
        <p:spPr>
          <a:xfrm>
            <a:off x="5050450" y="2068925"/>
            <a:ext cx="3662900" cy="2747175"/>
          </a:xfrm>
          <a:prstGeom prst="rect">
            <a:avLst/>
          </a:prstGeom>
          <a:noFill/>
          <a:ln w="28575" cap="flat" cmpd="sng">
            <a:solidFill>
              <a:srgbClr val="FFFFFF"/>
            </a:solidFill>
            <a:prstDash val="lgDash"/>
            <a:round/>
            <a:headEnd type="none" w="sm" len="sm"/>
            <a:tailEnd type="none" w="sm" len="sm"/>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AU" sz="3600" dirty="0"/>
              <a:t>Rahil’s Walking Droplet</a:t>
            </a:r>
            <a:endParaRPr sz="3600" dirty="0"/>
          </a:p>
        </p:txBody>
      </p:sp>
      <p:pic>
        <p:nvPicPr>
          <p:cNvPr id="4" name="S7_Chasers_ 2_Video">
            <a:hlinkClick r:id="" action="ppaction://media"/>
            <a:extLst>
              <a:ext uri="{FF2B5EF4-FFF2-40B4-BE49-F238E27FC236}">
                <a16:creationId xmlns:a16="http://schemas.microsoft.com/office/drawing/2014/main" id="{6FE3A4AF-BA50-4AEE-8985-9940CB62ABB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714500"/>
            <a:ext cx="9144000" cy="3429000"/>
          </a:xfrm>
          <a:prstGeom prst="rect">
            <a:avLst/>
          </a:prstGeom>
        </p:spPr>
      </p:pic>
    </p:spTree>
    <p:extLst>
      <p:ext uri="{BB962C8B-B14F-4D97-AF65-F5344CB8AC3E}">
        <p14:creationId xmlns:p14="http://schemas.microsoft.com/office/powerpoint/2010/main" val="2464457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What is Surface Tension  Richard Hammonds Invisible Worlds  Earth Lab">
            <a:hlinkClick r:id="" action="ppaction://media"/>
            <a:extLst>
              <a:ext uri="{FF2B5EF4-FFF2-40B4-BE49-F238E27FC236}">
                <a16:creationId xmlns:a16="http://schemas.microsoft.com/office/drawing/2014/main" id="{DB9FF003-9D9E-4F5A-B124-217CF27D166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79989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092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5"/>
          <p:cNvSpPr txBox="1">
            <a:spLocks noGrp="1"/>
          </p:cNvSpPr>
          <p:nvPr>
            <p:ph type="title"/>
          </p:nvPr>
        </p:nvSpPr>
        <p:spPr>
          <a:xfrm>
            <a:off x="1806150" y="2017350"/>
            <a:ext cx="5531700" cy="1108800"/>
          </a:xfrm>
          <a:prstGeom prst="rect">
            <a:avLst/>
          </a:prstGeom>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4000" b="1">
                <a:solidFill>
                  <a:srgbClr val="000000"/>
                </a:solidFill>
                <a:highlight>
                  <a:srgbClr val="FFFF00"/>
                </a:highlight>
              </a:rPr>
              <a:t>Extention for Experts</a:t>
            </a:r>
            <a:endParaRPr sz="4000" b="1">
              <a:solidFill>
                <a:srgbClr val="000000"/>
              </a:solidFill>
              <a:highlight>
                <a:srgbClr val="FFFF00"/>
              </a:high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6"/>
          <p:cNvSpPr txBox="1">
            <a:spLocks noGrp="1"/>
          </p:cNvSpPr>
          <p:nvPr>
            <p:ph type="title"/>
          </p:nvPr>
        </p:nvSpPr>
        <p:spPr>
          <a:xfrm>
            <a:off x="256375" y="724200"/>
            <a:ext cx="4045200" cy="1509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Cause of Surface Tension</a:t>
            </a:r>
            <a:endParaRPr/>
          </a:p>
        </p:txBody>
      </p:sp>
      <p:sp>
        <p:nvSpPr>
          <p:cNvPr id="226" name="Google Shape;226;p36"/>
          <p:cNvSpPr txBox="1">
            <a:spLocks noGrp="1"/>
          </p:cNvSpPr>
          <p:nvPr>
            <p:ph type="body" idx="2"/>
          </p:nvPr>
        </p:nvSpPr>
        <p:spPr>
          <a:xfrm>
            <a:off x="4977775" y="580750"/>
            <a:ext cx="3837000" cy="3695100"/>
          </a:xfrm>
          <a:prstGeom prst="rect">
            <a:avLst/>
          </a:prstGeom>
        </p:spPr>
        <p:txBody>
          <a:bodyPr spcFirstLastPara="1" wrap="square" lIns="91425" tIns="91425" rIns="91425" bIns="91425" anchor="ctr" anchorCtr="0">
            <a:noAutofit/>
          </a:bodyPr>
          <a:lstStyle/>
          <a:p>
            <a:pPr marL="457200" marR="0" lvl="0" indent="-323850" algn="l" rtl="0">
              <a:lnSpc>
                <a:spcPct val="115000"/>
              </a:lnSpc>
              <a:spcBef>
                <a:spcPts val="0"/>
              </a:spcBef>
              <a:spcAft>
                <a:spcPts val="0"/>
              </a:spcAft>
              <a:buSzPts val="1500"/>
              <a:buFont typeface="Calibri"/>
              <a:buChar char="➔"/>
            </a:pPr>
            <a:r>
              <a:rPr lang="en" sz="1500">
                <a:solidFill>
                  <a:srgbClr val="000000"/>
                </a:solidFill>
                <a:latin typeface="Questrial"/>
                <a:ea typeface="Questrial"/>
                <a:cs typeface="Questrial"/>
                <a:sym typeface="Questrial"/>
              </a:rPr>
              <a:t>The water molecules below the surface are pulled together equally from all directions  on the surface of water have unequal pressure</a:t>
            </a:r>
            <a:endParaRPr sz="15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323850" algn="l" rtl="0">
              <a:lnSpc>
                <a:spcPct val="115000"/>
              </a:lnSpc>
              <a:spcBef>
                <a:spcPts val="0"/>
              </a:spcBef>
              <a:spcAft>
                <a:spcPts val="0"/>
              </a:spcAft>
              <a:buClr>
                <a:srgbClr val="000000"/>
              </a:buClr>
              <a:buSzPts val="1500"/>
              <a:buFont typeface="Questrial"/>
              <a:buChar char="➔"/>
            </a:pPr>
            <a:r>
              <a:rPr lang="en" sz="1500">
                <a:solidFill>
                  <a:srgbClr val="000000"/>
                </a:solidFill>
                <a:latin typeface="Questrial"/>
                <a:ea typeface="Questrial"/>
                <a:cs typeface="Questrial"/>
                <a:sym typeface="Questrial"/>
              </a:rPr>
              <a:t>However the molecules on the surface of the water have unequal pressure</a:t>
            </a:r>
            <a:endParaRPr sz="1500">
              <a:solidFill>
                <a:srgbClr val="000000"/>
              </a:solidFill>
              <a:latin typeface="Questrial"/>
              <a:ea typeface="Questrial"/>
              <a:cs typeface="Questrial"/>
              <a:sym typeface="Questrial"/>
            </a:endParaRPr>
          </a:p>
          <a:p>
            <a:pPr marL="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323850" algn="l" rtl="0">
              <a:lnSpc>
                <a:spcPct val="115000"/>
              </a:lnSpc>
              <a:spcBef>
                <a:spcPts val="0"/>
              </a:spcBef>
              <a:spcAft>
                <a:spcPts val="0"/>
              </a:spcAft>
              <a:buSzPts val="1500"/>
              <a:buFont typeface="Calibri"/>
              <a:buChar char="➔"/>
            </a:pPr>
            <a:r>
              <a:rPr lang="en" sz="1500">
                <a:solidFill>
                  <a:srgbClr val="000000"/>
                </a:solidFill>
                <a:latin typeface="Questrial"/>
                <a:ea typeface="Questrial"/>
                <a:cs typeface="Questrial"/>
                <a:sym typeface="Questrial"/>
              </a:rPr>
              <a:t>This draws them together forming a ‘skin’</a:t>
            </a:r>
            <a:endParaRPr sz="1500">
              <a:solidFill>
                <a:srgbClr val="000000"/>
              </a:solidFill>
              <a:latin typeface="Questrial"/>
              <a:ea typeface="Questrial"/>
              <a:cs typeface="Questrial"/>
              <a:sym typeface="Questrial"/>
            </a:endParaRPr>
          </a:p>
          <a:p>
            <a:pPr marL="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323850" algn="l" rtl="0">
              <a:lnSpc>
                <a:spcPct val="115000"/>
              </a:lnSpc>
              <a:spcBef>
                <a:spcPts val="0"/>
              </a:spcBef>
              <a:spcAft>
                <a:spcPts val="0"/>
              </a:spcAft>
              <a:buSzPts val="1500"/>
              <a:buFont typeface="Calibri"/>
              <a:buChar char="➔"/>
            </a:pPr>
            <a:r>
              <a:rPr lang="en" sz="1500">
                <a:solidFill>
                  <a:srgbClr val="000000"/>
                </a:solidFill>
                <a:latin typeface="Questrial"/>
                <a:ea typeface="Questrial"/>
                <a:cs typeface="Questrial"/>
                <a:sym typeface="Questrial"/>
              </a:rPr>
              <a:t>What we call surface tension</a:t>
            </a:r>
            <a:endParaRPr sz="1500">
              <a:solidFill>
                <a:srgbClr val="000000"/>
              </a:solidFill>
              <a:latin typeface="Questrial"/>
              <a:ea typeface="Questrial"/>
              <a:cs typeface="Questrial"/>
              <a:sym typeface="Questrial"/>
            </a:endParaRPr>
          </a:p>
        </p:txBody>
      </p:sp>
      <p:pic>
        <p:nvPicPr>
          <p:cNvPr id="227" name="Google Shape;227;p36"/>
          <p:cNvPicPr preferRelativeResize="0"/>
          <p:nvPr/>
        </p:nvPicPr>
        <p:blipFill>
          <a:blip r:embed="rId3">
            <a:alphaModFix/>
          </a:blip>
          <a:stretch>
            <a:fillRect/>
          </a:stretch>
        </p:blipFill>
        <p:spPr>
          <a:xfrm>
            <a:off x="993663" y="2392925"/>
            <a:ext cx="2570625" cy="26049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7"/>
          <p:cNvSpPr txBox="1">
            <a:spLocks noGrp="1"/>
          </p:cNvSpPr>
          <p:nvPr>
            <p:ph type="title"/>
          </p:nvPr>
        </p:nvSpPr>
        <p:spPr>
          <a:xfrm>
            <a:off x="245275" y="122075"/>
            <a:ext cx="4045200" cy="97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Capillary Action</a:t>
            </a:r>
            <a:endParaRPr/>
          </a:p>
        </p:txBody>
      </p:sp>
      <p:sp>
        <p:nvSpPr>
          <p:cNvPr id="233" name="Google Shape;233;p37"/>
          <p:cNvSpPr txBox="1">
            <a:spLocks noGrp="1"/>
          </p:cNvSpPr>
          <p:nvPr>
            <p:ph type="body" idx="2"/>
          </p:nvPr>
        </p:nvSpPr>
        <p:spPr>
          <a:xfrm>
            <a:off x="4977775" y="580750"/>
            <a:ext cx="3837000" cy="3695100"/>
          </a:xfrm>
          <a:prstGeom prst="rect">
            <a:avLst/>
          </a:prstGeom>
        </p:spPr>
        <p:txBody>
          <a:bodyPr spcFirstLastPara="1" wrap="square" lIns="91425" tIns="91425" rIns="91425" bIns="91425" anchor="ctr" anchorCtr="0">
            <a:noAutofit/>
          </a:bodyPr>
          <a:lstStyle/>
          <a:p>
            <a:pPr marL="457200" marR="0" lvl="0" indent="-323850" algn="l" rtl="0">
              <a:lnSpc>
                <a:spcPct val="115000"/>
              </a:lnSpc>
              <a:spcBef>
                <a:spcPts val="0"/>
              </a:spcBef>
              <a:spcAft>
                <a:spcPts val="0"/>
              </a:spcAft>
              <a:buSzPts val="1500"/>
              <a:buFont typeface="Calibri"/>
              <a:buChar char="➔"/>
            </a:pPr>
            <a:r>
              <a:rPr lang="en" sz="1500">
                <a:solidFill>
                  <a:srgbClr val="000000"/>
                </a:solidFill>
                <a:latin typeface="Questrial"/>
                <a:ea typeface="Questrial"/>
                <a:cs typeface="Questrial"/>
                <a:sym typeface="Questrial"/>
              </a:rPr>
              <a:t>Capillary action is the ability of a liquid to flow in narrow spaces without the assistance of, or even in opposition to, external forces like gravity.</a:t>
            </a:r>
            <a:endParaRPr sz="15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457200" marR="0" lvl="0" indent="-323850" algn="l" rtl="0">
              <a:lnSpc>
                <a:spcPct val="115000"/>
              </a:lnSpc>
              <a:spcBef>
                <a:spcPts val="0"/>
              </a:spcBef>
              <a:spcAft>
                <a:spcPts val="0"/>
              </a:spcAft>
              <a:buClr>
                <a:srgbClr val="000000"/>
              </a:buClr>
              <a:buSzPts val="1500"/>
              <a:buFont typeface="Questrial"/>
              <a:buChar char="➔"/>
            </a:pPr>
            <a:r>
              <a:rPr lang="en" sz="1500">
                <a:solidFill>
                  <a:srgbClr val="000000"/>
                </a:solidFill>
                <a:latin typeface="Questrial"/>
                <a:ea typeface="Questrial"/>
                <a:cs typeface="Questrial"/>
                <a:sym typeface="Questrial"/>
              </a:rPr>
              <a:t>This is due to adhesive and cohesive forces interacting between the liquid and the surface. </a:t>
            </a:r>
            <a:endParaRPr sz="1500">
              <a:solidFill>
                <a:srgbClr val="000000"/>
              </a:solidFill>
              <a:latin typeface="Questrial"/>
              <a:ea typeface="Questrial"/>
              <a:cs typeface="Questrial"/>
              <a:sym typeface="Questrial"/>
            </a:endParaRPr>
          </a:p>
          <a:p>
            <a:pPr marL="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a:p>
            <a:pPr marL="0" marR="0" lvl="0" indent="0" algn="l" rtl="0">
              <a:lnSpc>
                <a:spcPct val="115000"/>
              </a:lnSpc>
              <a:spcBef>
                <a:spcPts val="0"/>
              </a:spcBef>
              <a:spcAft>
                <a:spcPts val="0"/>
              </a:spcAft>
              <a:buNone/>
            </a:pPr>
            <a:endParaRPr sz="1500">
              <a:solidFill>
                <a:srgbClr val="000000"/>
              </a:solidFill>
              <a:latin typeface="Questrial"/>
              <a:ea typeface="Questrial"/>
              <a:cs typeface="Questrial"/>
              <a:sym typeface="Questrial"/>
            </a:endParaRPr>
          </a:p>
        </p:txBody>
      </p:sp>
      <p:pic>
        <p:nvPicPr>
          <p:cNvPr id="234" name="Google Shape;234;p37"/>
          <p:cNvPicPr preferRelativeResize="0"/>
          <p:nvPr/>
        </p:nvPicPr>
        <p:blipFill>
          <a:blip r:embed="rId3">
            <a:alphaModFix/>
          </a:blip>
          <a:stretch>
            <a:fillRect/>
          </a:stretch>
        </p:blipFill>
        <p:spPr>
          <a:xfrm>
            <a:off x="754138" y="1101875"/>
            <a:ext cx="3027462" cy="40416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8"/>
          <p:cNvSpPr txBox="1">
            <a:spLocks noGrp="1"/>
          </p:cNvSpPr>
          <p:nvPr>
            <p:ph type="title"/>
          </p:nvPr>
        </p:nvSpPr>
        <p:spPr>
          <a:xfrm>
            <a:off x="220975" y="575625"/>
            <a:ext cx="4045200" cy="879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Surfactants</a:t>
            </a:r>
            <a:endParaRPr/>
          </a:p>
        </p:txBody>
      </p:sp>
      <p:sp>
        <p:nvSpPr>
          <p:cNvPr id="240" name="Google Shape;240;p38"/>
          <p:cNvSpPr txBox="1">
            <a:spLocks noGrp="1"/>
          </p:cNvSpPr>
          <p:nvPr>
            <p:ph type="body" idx="2"/>
          </p:nvPr>
        </p:nvSpPr>
        <p:spPr>
          <a:xfrm>
            <a:off x="4939500" y="415375"/>
            <a:ext cx="3837000" cy="4352100"/>
          </a:xfrm>
          <a:prstGeom prst="rect">
            <a:avLst/>
          </a:prstGeom>
        </p:spPr>
        <p:txBody>
          <a:bodyPr spcFirstLastPara="1" wrap="square" lIns="91425" tIns="91425" rIns="91425" bIns="91425" anchor="ctr" anchorCtr="0">
            <a:noAutofit/>
          </a:bodyPr>
          <a:lstStyle/>
          <a:p>
            <a:pPr marL="457200" lvl="0" indent="-323850" algn="l" rtl="0">
              <a:spcBef>
                <a:spcPts val="0"/>
              </a:spcBef>
              <a:spcAft>
                <a:spcPts val="0"/>
              </a:spcAft>
              <a:buSzPts val="1500"/>
              <a:buFont typeface="Questrial"/>
              <a:buChar char="➔"/>
            </a:pPr>
            <a:r>
              <a:rPr lang="en" sz="1500">
                <a:latin typeface="Questrial"/>
                <a:ea typeface="Questrial"/>
                <a:cs typeface="Questrial"/>
                <a:sym typeface="Questrial"/>
              </a:rPr>
              <a:t>A surfactant is any molecule that reduces surface tension.</a:t>
            </a:r>
            <a:endParaRPr sz="1500">
              <a:latin typeface="Questrial"/>
              <a:ea typeface="Questrial"/>
              <a:cs typeface="Questrial"/>
              <a:sym typeface="Questrial"/>
            </a:endParaRPr>
          </a:p>
          <a:p>
            <a:pPr marL="457200" lvl="0" indent="0" algn="l" rtl="0">
              <a:spcBef>
                <a:spcPts val="0"/>
              </a:spcBef>
              <a:spcAft>
                <a:spcPts val="0"/>
              </a:spcAft>
              <a:buNone/>
            </a:pPr>
            <a:endParaRPr sz="1500">
              <a:latin typeface="Questrial"/>
              <a:ea typeface="Questrial"/>
              <a:cs typeface="Questrial"/>
              <a:sym typeface="Questrial"/>
            </a:endParaRPr>
          </a:p>
          <a:p>
            <a:pPr marL="457200" lvl="0" indent="-323850" algn="l" rtl="0">
              <a:spcBef>
                <a:spcPts val="0"/>
              </a:spcBef>
              <a:spcAft>
                <a:spcPts val="0"/>
              </a:spcAft>
              <a:buSzPts val="1500"/>
              <a:buFont typeface="Questrial"/>
              <a:buChar char="➔"/>
            </a:pPr>
            <a:r>
              <a:rPr lang="en" sz="1500">
                <a:latin typeface="Questrial"/>
                <a:ea typeface="Questrial"/>
                <a:cs typeface="Questrial"/>
                <a:sym typeface="Questrial"/>
              </a:rPr>
              <a:t> Surfactants are made up of  two parts , one that attracts toward water and other that repels water. These help lower surface tension. </a:t>
            </a:r>
            <a:endParaRPr sz="1500">
              <a:latin typeface="Questrial"/>
              <a:ea typeface="Questrial"/>
              <a:cs typeface="Questrial"/>
              <a:sym typeface="Questrial"/>
            </a:endParaRPr>
          </a:p>
          <a:p>
            <a:pPr marL="457200" lvl="0" indent="0" algn="l" rtl="0">
              <a:spcBef>
                <a:spcPts val="0"/>
              </a:spcBef>
              <a:spcAft>
                <a:spcPts val="0"/>
              </a:spcAft>
              <a:buNone/>
            </a:pPr>
            <a:endParaRPr sz="1500">
              <a:latin typeface="Questrial"/>
              <a:ea typeface="Questrial"/>
              <a:cs typeface="Questrial"/>
              <a:sym typeface="Questrial"/>
            </a:endParaRPr>
          </a:p>
          <a:p>
            <a:pPr marL="457200" lvl="0" indent="-323850" algn="l" rtl="0">
              <a:spcBef>
                <a:spcPts val="0"/>
              </a:spcBef>
              <a:spcAft>
                <a:spcPts val="0"/>
              </a:spcAft>
              <a:buSzPts val="1500"/>
              <a:buFont typeface="Questrial"/>
              <a:buChar char="➔"/>
            </a:pPr>
            <a:r>
              <a:rPr lang="en" sz="1500">
                <a:latin typeface="Questrial"/>
                <a:ea typeface="Questrial"/>
                <a:cs typeface="Questrial"/>
                <a:sym typeface="Questrial"/>
              </a:rPr>
              <a:t>An example of a surfactant is soaps and detergents as they help us  clean clothes by lowering the surface tension of the water so that it soaks into pores and soiled/dirty areas.</a:t>
            </a:r>
            <a:endParaRPr sz="1500">
              <a:latin typeface="Questrial"/>
              <a:ea typeface="Questrial"/>
              <a:cs typeface="Questrial"/>
              <a:sym typeface="Questrial"/>
            </a:endParaRPr>
          </a:p>
          <a:p>
            <a:pPr marL="457200" lvl="0" indent="0" algn="l" rtl="0">
              <a:spcBef>
                <a:spcPts val="0"/>
              </a:spcBef>
              <a:spcAft>
                <a:spcPts val="0"/>
              </a:spcAft>
              <a:buNone/>
            </a:pPr>
            <a:endParaRPr sz="1500">
              <a:latin typeface="Questrial"/>
              <a:ea typeface="Questrial"/>
              <a:cs typeface="Questrial"/>
              <a:sym typeface="Questrial"/>
            </a:endParaRPr>
          </a:p>
        </p:txBody>
      </p:sp>
      <p:pic>
        <p:nvPicPr>
          <p:cNvPr id="241" name="Google Shape;241;p38"/>
          <p:cNvPicPr preferRelativeResize="0"/>
          <p:nvPr/>
        </p:nvPicPr>
        <p:blipFill>
          <a:blip r:embed="rId3">
            <a:alphaModFix/>
          </a:blip>
          <a:stretch>
            <a:fillRect/>
          </a:stretch>
        </p:blipFill>
        <p:spPr>
          <a:xfrm>
            <a:off x="719575" y="1774400"/>
            <a:ext cx="3048000" cy="3131125"/>
          </a:xfrm>
          <a:prstGeom prst="rect">
            <a:avLst/>
          </a:prstGeom>
          <a:noFill/>
          <a:ln>
            <a:noFill/>
          </a:ln>
        </p:spPr>
      </p:pic>
    </p:spTree>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1012</Words>
  <Application>Microsoft Office PowerPoint</Application>
  <PresentationFormat>On-screen Show (16:9)</PresentationFormat>
  <Paragraphs>117</Paragraphs>
  <Slides>29</Slides>
  <Notes>28</Notes>
  <HiddenSlides>0</HiddenSlides>
  <MMClips>4</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Playfair Display</vt:lpstr>
      <vt:lpstr>Questrial</vt:lpstr>
      <vt:lpstr>Arial</vt:lpstr>
      <vt:lpstr>Oswald</vt:lpstr>
      <vt:lpstr>Calibri</vt:lpstr>
      <vt:lpstr>Montserrat</vt:lpstr>
      <vt:lpstr>Abril Fatface</vt:lpstr>
      <vt:lpstr>Verdana</vt:lpstr>
      <vt:lpstr>Pop</vt:lpstr>
      <vt:lpstr>Surface Tension</vt:lpstr>
      <vt:lpstr>PowerPoint Presentation</vt:lpstr>
      <vt:lpstr>What is Surface Tension</vt:lpstr>
      <vt:lpstr>Cohesion</vt:lpstr>
      <vt:lpstr>Adhesion</vt:lpstr>
      <vt:lpstr>PowerPoint Presentation</vt:lpstr>
      <vt:lpstr>Hydrophobic</vt:lpstr>
      <vt:lpstr>Hydrophilic</vt:lpstr>
      <vt:lpstr>Magic Sand Demo</vt:lpstr>
      <vt:lpstr>PowerPoint Presentation</vt:lpstr>
      <vt:lpstr>Surface tension in everyday life </vt:lpstr>
      <vt:lpstr>Waxed cars</vt:lpstr>
      <vt:lpstr>Mercury in thermometers</vt:lpstr>
      <vt:lpstr>Oil and Water</vt:lpstr>
      <vt:lpstr>Insects walking on water</vt:lpstr>
      <vt:lpstr>Water resistant Tents</vt:lpstr>
      <vt:lpstr>Why bubbles are round?</vt:lpstr>
      <vt:lpstr>Surface tension of Water</vt:lpstr>
      <vt:lpstr>PowerPoint Presentation</vt:lpstr>
      <vt:lpstr>PowerPoint Presentation</vt:lpstr>
      <vt:lpstr>Experiment Time</vt:lpstr>
      <vt:lpstr>WE DONE</vt:lpstr>
      <vt:lpstr>Rahil’s Walking Droplet</vt:lpstr>
      <vt:lpstr>PowerPoint Presentation</vt:lpstr>
      <vt:lpstr>PowerPoint Presentation</vt:lpstr>
      <vt:lpstr>Extention for Experts</vt:lpstr>
      <vt:lpstr>Cause of Surface Tension</vt:lpstr>
      <vt:lpstr>Capillary Action</vt:lpstr>
      <vt:lpstr>Surfactants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Surface Tension</dc:title>
  <dc:creator>Acer User</dc:creator>
  <cp:lastModifiedBy>Acer User</cp:lastModifiedBy>
  <cp:revision>5</cp:revision>
  <dcterms:modified xsi:type="dcterms:W3CDTF">2019-04-03T11:50:22Z</dcterms:modified>
</cp:coreProperties>
</file>